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56" r:id="rId2"/>
    <p:sldId id="259" r:id="rId3"/>
    <p:sldId id="260" r:id="rId4"/>
    <p:sldId id="264" r:id="rId5"/>
    <p:sldId id="261" r:id="rId6"/>
    <p:sldId id="263"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29"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BF6AA-0FB3-411A-B6C1-242B1259E859}" type="datetimeFigureOut">
              <a:rPr lang="en-US" smtClean="0"/>
              <a:pPr/>
              <a:t>11-Oct-18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D1E4FB-8692-4685-BC20-A43CFA6C45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D1E4FB-8692-4685-BC20-A43CFA6C455F}"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D1E4FB-8692-4685-BC20-A43CFA6C455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First lot of Indigenous Fijians trained as</a:t>
            </a:r>
            <a:r>
              <a:rPr lang="en-US" baseline="0" dirty="0" smtClean="0"/>
              <a:t> Medical Doctors.</a:t>
            </a:r>
          </a:p>
          <a:p>
            <a:pPr marL="228600" indent="-228600">
              <a:buAutoNum type="arabicParenR"/>
            </a:pPr>
            <a:r>
              <a:rPr lang="en-US" baseline="0" dirty="0" err="1" smtClean="0"/>
              <a:t>Ratu</a:t>
            </a:r>
            <a:r>
              <a:rPr lang="en-US" baseline="0" dirty="0" smtClean="0"/>
              <a:t> Sir </a:t>
            </a:r>
            <a:r>
              <a:rPr lang="en-US" baseline="0" dirty="0" err="1" smtClean="0"/>
              <a:t>Kamisese</a:t>
            </a:r>
            <a:r>
              <a:rPr lang="en-US" baseline="0" dirty="0" smtClean="0"/>
              <a:t> Mara – Fiji’s Founding Father of Democracy &amp; 1</a:t>
            </a:r>
            <a:r>
              <a:rPr lang="en-US" baseline="30000" dirty="0" smtClean="0"/>
              <a:t>st</a:t>
            </a:r>
            <a:r>
              <a:rPr lang="en-US" baseline="0" dirty="0" smtClean="0"/>
              <a:t> PM &amp; Paramount Chief of Lau Province in Fiji.</a:t>
            </a:r>
          </a:p>
          <a:p>
            <a:pPr marL="228600" indent="-228600">
              <a:buAutoNum type="arabicParenR"/>
            </a:pPr>
            <a:r>
              <a:rPr lang="en-US" baseline="0" dirty="0" smtClean="0"/>
              <a:t>Indigenous Fijians like other most Indigenous Oral Culture must go through &amp; pass lots of initiation to attain these deep knowledge.</a:t>
            </a:r>
            <a:endParaRPr lang="en-US" dirty="0"/>
          </a:p>
        </p:txBody>
      </p:sp>
      <p:sp>
        <p:nvSpPr>
          <p:cNvPr id="4" name="Slide Number Placeholder 3"/>
          <p:cNvSpPr>
            <a:spLocks noGrp="1"/>
          </p:cNvSpPr>
          <p:nvPr>
            <p:ph type="sldNum" sz="quarter" idx="10"/>
          </p:nvPr>
        </p:nvSpPr>
        <p:spPr/>
        <p:txBody>
          <a:bodyPr/>
          <a:lstStyle/>
          <a:p>
            <a:fld id="{ACD1E4FB-8692-4685-BC20-A43CFA6C455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is the header for my Oral History Presentation to</a:t>
            </a:r>
            <a:r>
              <a:rPr lang="en-US" sz="1200" kern="1200" baseline="0" dirty="0" smtClean="0">
                <a:solidFill>
                  <a:schemeClr val="tx1"/>
                </a:solidFill>
                <a:latin typeface="+mn-lt"/>
                <a:ea typeface="+mn-ea"/>
                <a:cs typeface="+mn-cs"/>
              </a:rPr>
              <a:t> be given at the NZ Annual Oral History Association Conference late November 2018, in Hamilton. </a:t>
            </a:r>
            <a:r>
              <a:rPr lang="en-US" sz="1200" kern="1200" dirty="0" smtClean="0">
                <a:solidFill>
                  <a:schemeClr val="tx1"/>
                </a:solidFill>
                <a:latin typeface="+mn-lt"/>
                <a:ea typeface="+mn-ea"/>
                <a:cs typeface="+mn-cs"/>
              </a:rPr>
              <a:t> Here’s an excerpt of the abstract; “Listening </a:t>
            </a:r>
            <a:r>
              <a:rPr lang="en-US" sz="1200" kern="1200" dirty="0" smtClean="0">
                <a:solidFill>
                  <a:schemeClr val="tx1"/>
                </a:solidFill>
                <a:latin typeface="+mn-lt"/>
                <a:ea typeface="+mn-ea"/>
                <a:cs typeface="+mn-cs"/>
              </a:rPr>
              <a:t>to voices spoken in my Indigenous Fijian Language during Oral History interviews I conducted in </a:t>
            </a:r>
            <a:r>
              <a:rPr lang="en-US" sz="1200" kern="1200" dirty="0" err="1" smtClean="0">
                <a:solidFill>
                  <a:schemeClr val="tx1"/>
                </a:solidFill>
                <a:latin typeface="+mn-lt"/>
                <a:ea typeface="+mn-ea"/>
                <a:cs typeface="+mn-cs"/>
              </a:rPr>
              <a:t>Aotearoa</a:t>
            </a:r>
            <a:r>
              <a:rPr lang="en-US" sz="1200" kern="1200" dirty="0" smtClean="0">
                <a:solidFill>
                  <a:schemeClr val="tx1"/>
                </a:solidFill>
                <a:latin typeface="+mn-lt"/>
                <a:ea typeface="+mn-ea"/>
                <a:cs typeface="+mn-cs"/>
              </a:rPr>
              <a:t>, have been one of those most fulfilling journey. The sound, the pronunciation, the choice of vocabularies, stringing sentences and the narratives shared by the interviewees are rich reminders of the ‘pearls of knowledge’ embedded in their stories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Adding in the training I received in Oral History by experts on techniques and technical requirements are indeed bonus in capturing riveting Memories &amp; Voices of those encounter during my journey as an Oral Historian Researcher. </a:t>
            </a:r>
            <a:r>
              <a:rPr lang="en-US" sz="1200" kern="1200" baseline="0" dirty="0" err="1" smtClean="0">
                <a:solidFill>
                  <a:schemeClr val="tx1"/>
                </a:solidFill>
                <a:latin typeface="+mn-lt"/>
                <a:ea typeface="+mn-ea"/>
                <a:cs typeface="+mn-cs"/>
              </a:rPr>
              <a:t>Aotearoa</a:t>
            </a:r>
            <a:r>
              <a:rPr lang="en-US" sz="1200" kern="1200" baseline="0" dirty="0" smtClean="0">
                <a:solidFill>
                  <a:schemeClr val="tx1"/>
                </a:solidFill>
                <a:latin typeface="+mn-lt"/>
                <a:ea typeface="+mn-ea"/>
                <a:cs typeface="+mn-cs"/>
              </a:rPr>
              <a:t> New Zealand allows us to do this. </a:t>
            </a:r>
            <a:r>
              <a:rPr lang="en-US" sz="1200" kern="1200" baseline="0" dirty="0" err="1" smtClean="0">
                <a:solidFill>
                  <a:schemeClr val="tx1"/>
                </a:solidFill>
                <a:latin typeface="+mn-lt"/>
                <a:ea typeface="+mn-ea"/>
                <a:cs typeface="+mn-cs"/>
              </a:rPr>
              <a:t>Tena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Koutou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Tena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Kotou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Tena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Tatou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Katoa</a:t>
            </a:r>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CD1E4FB-8692-4685-BC20-A43CFA6C455F}"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Vinaka</a:t>
            </a:r>
            <a:r>
              <a:rPr lang="en-US" dirty="0" smtClean="0"/>
              <a:t> </a:t>
            </a:r>
            <a:r>
              <a:rPr lang="en-US" dirty="0" err="1" smtClean="0"/>
              <a:t>vakalevu</a:t>
            </a:r>
            <a:r>
              <a:rPr lang="en-US" dirty="0" smtClean="0"/>
              <a:t> to the Team at National Library;</a:t>
            </a:r>
            <a:r>
              <a:rPr lang="en-US" baseline="0" dirty="0" smtClean="0"/>
              <a:t> </a:t>
            </a:r>
            <a:r>
              <a:rPr lang="en-US" dirty="0" smtClean="0"/>
              <a:t>Roger Swanson, Shane</a:t>
            </a:r>
            <a:r>
              <a:rPr lang="en-US" baseline="0" dirty="0" smtClean="0"/>
              <a:t> </a:t>
            </a:r>
            <a:r>
              <a:rPr lang="en-US" baseline="0" dirty="0" err="1" smtClean="0"/>
              <a:t>Gosner</a:t>
            </a:r>
            <a:r>
              <a:rPr lang="en-US" baseline="0" dirty="0" smtClean="0"/>
              <a:t> &amp; his Team for giving us this space both for the Fijian Language Week Launch on Saturday October 6</a:t>
            </a:r>
            <a:r>
              <a:rPr lang="en-US" baseline="30000" dirty="0" smtClean="0"/>
              <a:t>th, </a:t>
            </a:r>
            <a:r>
              <a:rPr lang="en-US" baseline="0" dirty="0" smtClean="0"/>
              <a:t>2018 &amp; today’s event Thursday 11</a:t>
            </a:r>
            <a:r>
              <a:rPr lang="en-US" baseline="30000" dirty="0" smtClean="0"/>
              <a:t>th</a:t>
            </a:r>
            <a:r>
              <a:rPr lang="en-US" baseline="0" dirty="0" smtClean="0"/>
              <a:t> October, 2018.</a:t>
            </a:r>
          </a:p>
          <a:p>
            <a:r>
              <a:rPr lang="en-US" baseline="0" dirty="0" smtClean="0"/>
              <a:t>To the Ministry of Pacific Peoples for making the Fijian Language Week 2018 happen in </a:t>
            </a:r>
            <a:r>
              <a:rPr lang="en-US" baseline="0" dirty="0" err="1" smtClean="0"/>
              <a:t>Aotearoa</a:t>
            </a:r>
            <a:r>
              <a:rPr lang="en-US" baseline="0" dirty="0" smtClean="0"/>
              <a:t>.</a:t>
            </a:r>
          </a:p>
          <a:p>
            <a:r>
              <a:rPr lang="en-US" baseline="0" dirty="0" smtClean="0"/>
              <a:t>To all our Sponsors noted at the bottom of our banner, </a:t>
            </a:r>
            <a:r>
              <a:rPr lang="en-US" baseline="0" dirty="0" err="1" smtClean="0"/>
              <a:t>Vinaka</a:t>
            </a:r>
            <a:r>
              <a:rPr lang="en-US" baseline="0" dirty="0" smtClean="0"/>
              <a:t>.</a:t>
            </a:r>
          </a:p>
          <a:p>
            <a:r>
              <a:rPr lang="en-US" baseline="0" dirty="0" smtClean="0"/>
              <a:t>To the </a:t>
            </a:r>
            <a:r>
              <a:rPr lang="en-US" baseline="0" dirty="0" err="1" smtClean="0"/>
              <a:t>Deuba</a:t>
            </a:r>
            <a:r>
              <a:rPr lang="en-US" baseline="0" dirty="0" smtClean="0"/>
              <a:t> Choir/Fijian Cultural Group from Fiji for your wonderful performances and being with us.</a:t>
            </a:r>
          </a:p>
          <a:p>
            <a:r>
              <a:rPr lang="en-US" baseline="0" dirty="0" smtClean="0"/>
              <a:t>To all of you who have supported us by your presence – </a:t>
            </a:r>
            <a:r>
              <a:rPr lang="en-US" baseline="0" dirty="0" err="1" smtClean="0"/>
              <a:t>Vinaka</a:t>
            </a:r>
            <a:r>
              <a:rPr lang="en-US" baseline="0" dirty="0" smtClean="0"/>
              <a:t> </a:t>
            </a:r>
            <a:r>
              <a:rPr lang="en-US" baseline="0" dirty="0" err="1" smtClean="0"/>
              <a:t>Vakalevu</a:t>
            </a:r>
            <a:r>
              <a:rPr lang="en-US" baseline="0" dirty="0" smtClean="0"/>
              <a:t>.</a:t>
            </a:r>
          </a:p>
          <a:p>
            <a:r>
              <a:rPr lang="en-US" baseline="0" dirty="0" smtClean="0"/>
              <a:t>Last but not least to our hardworking Chair &amp; the Fijian Language Week </a:t>
            </a:r>
            <a:r>
              <a:rPr lang="en-US" baseline="0" dirty="0" err="1" smtClean="0"/>
              <a:t>Komiti</a:t>
            </a:r>
            <a:r>
              <a:rPr lang="en-US" baseline="0" dirty="0" smtClean="0"/>
              <a:t> 2018 – </a:t>
            </a:r>
            <a:r>
              <a:rPr lang="en-US" baseline="0" dirty="0" err="1" smtClean="0"/>
              <a:t>Vinaka</a:t>
            </a:r>
            <a:r>
              <a:rPr lang="en-US" baseline="0" dirty="0" smtClean="0"/>
              <a:t> &amp; Ka Kite.</a:t>
            </a:r>
            <a:endParaRPr lang="en-US" dirty="0"/>
          </a:p>
        </p:txBody>
      </p:sp>
      <p:sp>
        <p:nvSpPr>
          <p:cNvPr id="4" name="Slide Number Placeholder 3"/>
          <p:cNvSpPr>
            <a:spLocks noGrp="1"/>
          </p:cNvSpPr>
          <p:nvPr>
            <p:ph type="sldNum" sz="quarter" idx="10"/>
          </p:nvPr>
        </p:nvSpPr>
        <p:spPr/>
        <p:txBody>
          <a:bodyPr/>
          <a:lstStyle/>
          <a:p>
            <a:fld id="{ACD1E4FB-8692-4685-BC20-A43CFA6C455F}"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B8DADBA-D696-4060-8E90-FF70CD1EAF20}" type="datetimeFigureOut">
              <a:rPr lang="en-US" smtClean="0"/>
              <a:pPr/>
              <a:t>11-Oct-18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89210F1-52D0-4F47-A136-8FAC732379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8DADBA-D696-4060-8E90-FF70CD1EAF20}" type="datetimeFigureOut">
              <a:rPr lang="en-US" smtClean="0"/>
              <a:pPr/>
              <a:t>11-Oct-18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10F1-52D0-4F47-A136-8FAC732379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8DADBA-D696-4060-8E90-FF70CD1EAF20}" type="datetimeFigureOut">
              <a:rPr lang="en-US" smtClean="0"/>
              <a:pPr/>
              <a:t>11-Oct-18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10F1-52D0-4F47-A136-8FAC732379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8DADBA-D696-4060-8E90-FF70CD1EAF20}" type="datetimeFigureOut">
              <a:rPr lang="en-US" smtClean="0"/>
              <a:pPr/>
              <a:t>11-Oct-18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10F1-52D0-4F47-A136-8FAC732379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8DADBA-D696-4060-8E90-FF70CD1EAF20}" type="datetimeFigureOut">
              <a:rPr lang="en-US" smtClean="0"/>
              <a:pPr/>
              <a:t>11-Oct-18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210F1-52D0-4F47-A136-8FAC7323793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8DADBA-D696-4060-8E90-FF70CD1EAF20}" type="datetimeFigureOut">
              <a:rPr lang="en-US" smtClean="0"/>
              <a:pPr/>
              <a:t>11-Oct-18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10F1-52D0-4F47-A136-8FAC732379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B8DADBA-D696-4060-8E90-FF70CD1EAF20}" type="datetimeFigureOut">
              <a:rPr lang="en-US" smtClean="0"/>
              <a:pPr/>
              <a:t>11-Oct-18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210F1-52D0-4F47-A136-8FAC732379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8DADBA-D696-4060-8E90-FF70CD1EAF20}" type="datetimeFigureOut">
              <a:rPr lang="en-US" smtClean="0"/>
              <a:pPr/>
              <a:t>11-Oct-18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210F1-52D0-4F47-A136-8FAC732379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DADBA-D696-4060-8E90-FF70CD1EAF20}" type="datetimeFigureOut">
              <a:rPr lang="en-US" smtClean="0"/>
              <a:pPr/>
              <a:t>11-Oct-18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210F1-52D0-4F47-A136-8FAC732379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8DADBA-D696-4060-8E90-FF70CD1EAF20}" type="datetimeFigureOut">
              <a:rPr lang="en-US" smtClean="0"/>
              <a:pPr/>
              <a:t>11-Oct-18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210F1-52D0-4F47-A136-8FAC732379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8DADBA-D696-4060-8E90-FF70CD1EAF20}" type="datetimeFigureOut">
              <a:rPr lang="en-US" smtClean="0"/>
              <a:pPr/>
              <a:t>11-Oct-18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89210F1-52D0-4F47-A136-8FAC7323793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B8DADBA-D696-4060-8E90-FF70CD1EAF20}" type="datetimeFigureOut">
              <a:rPr lang="en-US" smtClean="0"/>
              <a:pPr/>
              <a:t>11-Oct-18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89210F1-52D0-4F47-A136-8FAC7323793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523999"/>
          </a:xfrm>
        </p:spPr>
        <p:txBody>
          <a:bodyPr>
            <a:normAutofit fontScale="90000"/>
          </a:bodyPr>
          <a:lstStyle/>
          <a:p>
            <a:r>
              <a:rPr lang="en-NZ" dirty="0" smtClean="0"/>
              <a:t>Kia </a:t>
            </a:r>
            <a:r>
              <a:rPr lang="en-NZ" dirty="0" err="1" smtClean="0"/>
              <a:t>Ora</a:t>
            </a:r>
            <a:r>
              <a:rPr lang="en-NZ" dirty="0" smtClean="0"/>
              <a:t> &amp; Ni </a:t>
            </a:r>
            <a:r>
              <a:rPr lang="en-NZ" dirty="0" err="1" smtClean="0"/>
              <a:t>sa</a:t>
            </a:r>
            <a:r>
              <a:rPr lang="en-NZ" dirty="0" smtClean="0"/>
              <a:t> </a:t>
            </a:r>
            <a:r>
              <a:rPr lang="en-NZ" dirty="0" err="1" smtClean="0"/>
              <a:t>Bula</a:t>
            </a:r>
            <a:r>
              <a:rPr lang="en-NZ" dirty="0" smtClean="0"/>
              <a:t> </a:t>
            </a:r>
            <a:r>
              <a:rPr lang="en-NZ" dirty="0" err="1" smtClean="0"/>
              <a:t>Vinaka</a:t>
            </a:r>
            <a:r>
              <a:rPr lang="en-NZ" dirty="0" smtClean="0"/>
              <a:t/>
            </a:r>
            <a:br>
              <a:rPr lang="en-NZ" dirty="0" smtClean="0"/>
            </a:br>
            <a:r>
              <a:rPr lang="en-NZ" dirty="0" smtClean="0"/>
              <a:t> Mai Te-</a:t>
            </a:r>
            <a:r>
              <a:rPr lang="en-NZ" dirty="0" err="1" smtClean="0"/>
              <a:t>Whanganui</a:t>
            </a:r>
            <a:r>
              <a:rPr lang="en-NZ" dirty="0" smtClean="0"/>
              <a:t>-a-Tara</a:t>
            </a:r>
            <a:endParaRPr lang="en-US" dirty="0"/>
          </a:p>
        </p:txBody>
      </p:sp>
      <p:sp>
        <p:nvSpPr>
          <p:cNvPr id="3" name="Subtitle 2"/>
          <p:cNvSpPr>
            <a:spLocks noGrp="1"/>
          </p:cNvSpPr>
          <p:nvPr>
            <p:ph type="subTitle" idx="1"/>
          </p:nvPr>
        </p:nvSpPr>
        <p:spPr>
          <a:xfrm>
            <a:off x="1219200" y="2209800"/>
            <a:ext cx="6096000" cy="2743200"/>
          </a:xfrm>
        </p:spPr>
        <p:txBody>
          <a:bodyPr/>
          <a:lstStyle/>
          <a:p>
            <a:endParaRPr lang="en-US" dirty="0"/>
          </a:p>
        </p:txBody>
      </p:sp>
      <p:pic>
        <p:nvPicPr>
          <p:cNvPr id="4" name="Picture 3" descr="wellington-skyline-twilight-house-houses-housing-GettyImages-625754016-1120.jpg"/>
          <p:cNvPicPr>
            <a:picLocks noChangeAspect="1"/>
          </p:cNvPicPr>
          <p:nvPr/>
        </p:nvPicPr>
        <p:blipFill>
          <a:blip r:embed="rId2" cstate="print"/>
          <a:stretch>
            <a:fillRect/>
          </a:stretch>
        </p:blipFill>
        <p:spPr>
          <a:xfrm>
            <a:off x="1143000" y="2133600"/>
            <a:ext cx="6324600" cy="3352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533400"/>
            <a:ext cx="8153400" cy="1313688"/>
          </a:xfrm>
        </p:spPr>
        <p:txBody>
          <a:bodyPr>
            <a:normAutofit fontScale="90000"/>
          </a:bodyPr>
          <a:lstStyle/>
          <a:p>
            <a:r>
              <a:rPr lang="en-US" dirty="0" smtClean="0"/>
              <a:t/>
            </a:r>
            <a:br>
              <a:rPr lang="en-US" dirty="0" smtClean="0"/>
            </a:br>
            <a:r>
              <a:rPr lang="en-US" dirty="0" smtClean="0"/>
              <a:t>‘</a:t>
            </a:r>
            <a:r>
              <a:rPr lang="en-US" b="1" dirty="0" smtClean="0"/>
              <a:t>Voices &amp; Memories’: Traditional Oral History –Indigenous Fijians</a:t>
            </a:r>
            <a:endParaRPr lang="en-US" b="1" dirty="0"/>
          </a:p>
        </p:txBody>
      </p:sp>
      <p:sp>
        <p:nvSpPr>
          <p:cNvPr id="6" name="Content Placeholder 5"/>
          <p:cNvSpPr>
            <a:spLocks noGrp="1"/>
          </p:cNvSpPr>
          <p:nvPr>
            <p:ph idx="1"/>
          </p:nvPr>
        </p:nvSpPr>
        <p:spPr>
          <a:xfrm>
            <a:off x="457200" y="1935480"/>
            <a:ext cx="8229600" cy="4465320"/>
          </a:xfrm>
        </p:spPr>
        <p:txBody>
          <a:bodyPr>
            <a:normAutofit fontScale="85000" lnSpcReduction="10000"/>
          </a:bodyPr>
          <a:lstStyle/>
          <a:p>
            <a:r>
              <a:rPr lang="en-US" dirty="0" smtClean="0"/>
              <a:t>Indigenous Fijian Ancestors handed down Fijian Language, Indigenous Knowledge, Stories, Myths, Chants, Poems via Oral </a:t>
            </a:r>
            <a:r>
              <a:rPr lang="en-US" smtClean="0"/>
              <a:t>Indigenous </a:t>
            </a:r>
            <a:r>
              <a:rPr lang="en-US" smtClean="0"/>
              <a:t>Fijian Traditions</a:t>
            </a:r>
            <a:r>
              <a:rPr lang="en-US" dirty="0" smtClean="0"/>
              <a:t>.</a:t>
            </a:r>
          </a:p>
          <a:p>
            <a:pPr>
              <a:buNone/>
            </a:pPr>
            <a:endParaRPr lang="en-US" dirty="0" smtClean="0"/>
          </a:p>
          <a:p>
            <a:r>
              <a:rPr lang="en-US" dirty="0" smtClean="0"/>
              <a:t>It is an inherent quality or precious ‘Memory Code’ if not nurtured, will face extinction</a:t>
            </a:r>
            <a:r>
              <a:rPr lang="en-US" dirty="0" smtClean="0"/>
              <a:t>. Oral History safeguards this.</a:t>
            </a:r>
            <a:endParaRPr lang="en-US" dirty="0" smtClean="0"/>
          </a:p>
          <a:p>
            <a:pPr>
              <a:buNone/>
            </a:pPr>
            <a:endParaRPr lang="en-US" dirty="0" smtClean="0"/>
          </a:p>
          <a:p>
            <a:r>
              <a:rPr lang="en-US" dirty="0" smtClean="0"/>
              <a:t>Indigenous </a:t>
            </a:r>
            <a:r>
              <a:rPr lang="en-US" dirty="0" smtClean="0"/>
              <a:t>Fijians in Rural Villages preserve these qualities. However, </a:t>
            </a:r>
            <a:r>
              <a:rPr lang="en-US" dirty="0" smtClean="0"/>
              <a:t>its being eroded by </a:t>
            </a:r>
            <a:r>
              <a:rPr lang="en-US" dirty="0" err="1" smtClean="0"/>
              <a:t>unsavoury</a:t>
            </a:r>
            <a:r>
              <a:rPr lang="en-US" dirty="0" smtClean="0"/>
              <a:t> </a:t>
            </a:r>
            <a:r>
              <a:rPr lang="en-US" dirty="0" smtClean="0"/>
              <a:t>forces/economic </a:t>
            </a:r>
            <a:r>
              <a:rPr lang="en-US" dirty="0" smtClean="0"/>
              <a:t>spin. </a:t>
            </a:r>
          </a:p>
          <a:p>
            <a:pPr>
              <a:buNone/>
            </a:pPr>
            <a:endParaRPr lang="en-US" dirty="0" smtClean="0"/>
          </a:p>
          <a:p>
            <a:r>
              <a:rPr lang="en-US" dirty="0" smtClean="0"/>
              <a:t> </a:t>
            </a:r>
            <a:r>
              <a:rPr lang="en-US" dirty="0" err="1" smtClean="0"/>
              <a:t>Vinaka</a:t>
            </a:r>
            <a:r>
              <a:rPr lang="en-US" dirty="0" smtClean="0"/>
              <a:t> </a:t>
            </a:r>
            <a:r>
              <a:rPr lang="en-US" dirty="0" err="1" smtClean="0"/>
              <a:t>vakalevu</a:t>
            </a:r>
            <a:r>
              <a:rPr lang="en-US" dirty="0" smtClean="0"/>
              <a:t> - </a:t>
            </a:r>
            <a:r>
              <a:rPr lang="en-US" dirty="0" err="1" smtClean="0"/>
              <a:t>Deuba</a:t>
            </a:r>
            <a:r>
              <a:rPr lang="en-US" dirty="0" smtClean="0"/>
              <a:t> Choir/Fijian Cultural Group </a:t>
            </a:r>
            <a:r>
              <a:rPr lang="en-US" dirty="0" smtClean="0"/>
              <a:t>from Fiji. Shortly, will perform &amp; </a:t>
            </a:r>
            <a:r>
              <a:rPr lang="en-US" dirty="0" smtClean="0"/>
              <a:t>showcase our Oral Indigenous Fijian Traditions via </a:t>
            </a:r>
            <a:r>
              <a:rPr lang="en-US" dirty="0" smtClean="0"/>
              <a:t>Chants </a:t>
            </a:r>
            <a:r>
              <a:rPr lang="en-US" dirty="0" smtClean="0"/>
              <a:t>&amp; ‘</a:t>
            </a:r>
            <a:r>
              <a:rPr lang="en-US" dirty="0" err="1" smtClean="0"/>
              <a:t>Meke</a:t>
            </a:r>
            <a:r>
              <a:rPr lang="en-US" dirty="0" smtClean="0"/>
              <a:t>’ &amp; a modern take as, Choir.</a:t>
            </a:r>
            <a:endParaRPr lang="en-US" dirty="0" smtClean="0"/>
          </a:p>
          <a:p>
            <a:endParaRPr lang="en-US" dirty="0"/>
          </a:p>
        </p:txBody>
      </p:sp>
      <p:sp>
        <p:nvSpPr>
          <p:cNvPr id="3" name="TextBox 2"/>
          <p:cNvSpPr txBox="1"/>
          <p:nvPr/>
        </p:nvSpPr>
        <p:spPr>
          <a:xfrm>
            <a:off x="1219200" y="1905000"/>
            <a:ext cx="184731" cy="3970318"/>
          </a:xfrm>
          <a:prstGeom prst="rect">
            <a:avLst/>
          </a:prstGeom>
          <a:noFill/>
        </p:spPr>
        <p:txBody>
          <a:bodyPr wrap="none" rtlCol="0">
            <a:spAutoFit/>
          </a:bodyPr>
          <a:lstStyle/>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US" dirty="0"/>
          </a:p>
        </p:txBody>
      </p:sp>
      <p:sp>
        <p:nvSpPr>
          <p:cNvPr id="4" name="TextBox 3"/>
          <p:cNvSpPr txBox="1"/>
          <p:nvPr/>
        </p:nvSpPr>
        <p:spPr>
          <a:xfrm flipV="1">
            <a:off x="457200" y="2025908"/>
            <a:ext cx="8686800" cy="4832092"/>
          </a:xfrm>
          <a:prstGeom prst="rect">
            <a:avLst/>
          </a:prstGeom>
          <a:noFill/>
        </p:spPr>
        <p:txBody>
          <a:bodyPr wrap="square" rtlCol="0">
            <a:spAutoFit/>
          </a:bodyPr>
          <a:lstStyle/>
          <a:p>
            <a:pPr>
              <a:buFont typeface="Arial" pitchFamily="34" charset="0"/>
              <a:buChar char="•"/>
            </a:pPr>
            <a:endParaRPr lang="en-NZ" sz="2800" dirty="0" smtClean="0">
              <a:solidFill>
                <a:schemeClr val="bg1"/>
              </a:solidFill>
            </a:endParaRPr>
          </a:p>
          <a:p>
            <a:pPr>
              <a:buFont typeface="Arial" pitchFamily="34" charset="0"/>
              <a:buChar char="•"/>
            </a:pPr>
            <a:endParaRPr lang="en-NZ" sz="2800" dirty="0" smtClean="0">
              <a:solidFill>
                <a:schemeClr val="bg1"/>
              </a:solidFill>
            </a:endParaRPr>
          </a:p>
          <a:p>
            <a:endParaRPr lang="en-NZ" dirty="0" smtClean="0">
              <a:solidFill>
                <a:schemeClr val="bg1"/>
              </a:solidFill>
            </a:endParaRPr>
          </a:p>
          <a:p>
            <a:endParaRPr lang="en-NZ" dirty="0" smtClean="0">
              <a:solidFill>
                <a:schemeClr val="bg1"/>
              </a:solidFill>
            </a:endParaRPr>
          </a:p>
          <a:p>
            <a:endParaRPr lang="en-NZ" dirty="0" smtClean="0">
              <a:solidFill>
                <a:schemeClr val="bg1"/>
              </a:solidFill>
            </a:endParaRPr>
          </a:p>
          <a:p>
            <a:endParaRPr lang="en-NZ" dirty="0" smtClean="0">
              <a:solidFill>
                <a:schemeClr val="bg1"/>
              </a:solidFill>
            </a:endParaRPr>
          </a:p>
          <a:p>
            <a:endParaRPr lang="en-NZ" dirty="0" smtClean="0">
              <a:solidFill>
                <a:schemeClr val="bg1"/>
              </a:solidFill>
            </a:endParaRPr>
          </a:p>
          <a:p>
            <a:endParaRPr lang="en-NZ" dirty="0" smtClean="0">
              <a:solidFill>
                <a:schemeClr val="bg1"/>
              </a:solidFill>
            </a:endParaRPr>
          </a:p>
          <a:p>
            <a:endParaRPr lang="en-NZ" dirty="0" smtClean="0">
              <a:solidFill>
                <a:schemeClr val="bg1"/>
              </a:solidFill>
            </a:endParaRPr>
          </a:p>
          <a:p>
            <a:endParaRPr lang="en-NZ" dirty="0" smtClean="0">
              <a:solidFill>
                <a:schemeClr val="bg1"/>
              </a:solidFill>
            </a:endParaRPr>
          </a:p>
          <a:p>
            <a:endParaRPr lang="en-NZ" dirty="0" smtClean="0">
              <a:solidFill>
                <a:schemeClr val="bg1"/>
              </a:solidFill>
            </a:endParaRPr>
          </a:p>
          <a:p>
            <a:endParaRPr lang="en-NZ" dirty="0" smtClean="0">
              <a:solidFill>
                <a:schemeClr val="bg1"/>
              </a:solidFill>
            </a:endParaRPr>
          </a:p>
          <a:p>
            <a:endParaRPr lang="en-NZ" dirty="0" smtClean="0">
              <a:solidFill>
                <a:schemeClr val="bg1"/>
              </a:solidFill>
            </a:endParaRPr>
          </a:p>
          <a:p>
            <a:endParaRPr lang="en-NZ" dirty="0" smtClean="0">
              <a:solidFill>
                <a:schemeClr val="bg1"/>
              </a:solidFill>
            </a:endParaRPr>
          </a:p>
          <a:p>
            <a:endParaRPr lang="en-NZ" dirty="0" smtClean="0">
              <a:solidFill>
                <a:schemeClr val="bg1"/>
              </a:solidFill>
            </a:endParaRPr>
          </a:p>
          <a:p>
            <a:endParaRPr lang="en-NZ"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0"/>
            <a:ext cx="8610600" cy="19812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Indigenous Knowledge Gets Passed Down to the Younger Generation.</a:t>
            </a:r>
            <a:endParaRPr lang="en-US" b="1" dirty="0"/>
          </a:p>
        </p:txBody>
      </p:sp>
      <p:pic>
        <p:nvPicPr>
          <p:cNvPr id="8" name="Content Placeholder 7" descr="2180.jpg"/>
          <p:cNvPicPr>
            <a:picLocks noGrp="1" noChangeAspect="1"/>
          </p:cNvPicPr>
          <p:nvPr>
            <p:ph sz="half" idx="1"/>
          </p:nvPr>
        </p:nvPicPr>
        <p:blipFill>
          <a:blip r:embed="rId3" cstate="print"/>
          <a:stretch>
            <a:fillRect/>
          </a:stretch>
        </p:blipFill>
        <p:spPr>
          <a:xfrm>
            <a:off x="457200" y="2623344"/>
            <a:ext cx="4038600" cy="3028950"/>
          </a:xfrm>
        </p:spPr>
      </p:pic>
      <p:pic>
        <p:nvPicPr>
          <p:cNvPr id="9" name="Content Placeholder 8" descr="2495.jpeg"/>
          <p:cNvPicPr>
            <a:picLocks noGrp="1" noChangeAspect="1"/>
          </p:cNvPicPr>
          <p:nvPr>
            <p:ph sz="half" idx="2"/>
          </p:nvPr>
        </p:nvPicPr>
        <p:blipFill>
          <a:blip r:embed="rId4" cstate="print"/>
          <a:stretch>
            <a:fillRect/>
          </a:stretch>
        </p:blipFill>
        <p:spPr>
          <a:xfrm>
            <a:off x="5235723" y="1920875"/>
            <a:ext cx="2863553" cy="4433888"/>
          </a:xfrm>
        </p:spPr>
      </p:pic>
      <p:sp>
        <p:nvSpPr>
          <p:cNvPr id="3" name="TextBox 2"/>
          <p:cNvSpPr txBox="1"/>
          <p:nvPr/>
        </p:nvSpPr>
        <p:spPr>
          <a:xfrm>
            <a:off x="228600" y="1143000"/>
            <a:ext cx="8458200" cy="1477328"/>
          </a:xfrm>
          <a:prstGeom prst="rect">
            <a:avLst/>
          </a:prstGeom>
          <a:noFill/>
        </p:spPr>
        <p:txBody>
          <a:bodyPr wrap="square" rtlCol="0">
            <a:spAutoFit/>
          </a:bodyPr>
          <a:lstStyle/>
          <a:p>
            <a:endParaRPr lang="en-NZ" dirty="0" smtClean="0"/>
          </a:p>
          <a:p>
            <a:pPr>
              <a:buFont typeface="Arial" pitchFamily="34" charset="0"/>
              <a:buChar char="•"/>
            </a:pPr>
            <a:endParaRPr lang="en-NZ" dirty="0" smtClean="0"/>
          </a:p>
          <a:p>
            <a:pPr>
              <a:buFont typeface="Arial" pitchFamily="34" charset="0"/>
              <a:buChar char="•"/>
            </a:pPr>
            <a:endParaRPr lang="en-NZ" dirty="0" smtClean="0"/>
          </a:p>
          <a:p>
            <a:pPr>
              <a:buFont typeface="Arial" pitchFamily="34" charset="0"/>
              <a:buChar char="•"/>
            </a:pPr>
            <a:endParaRPr lang="en-NZ" dirty="0" smtClean="0"/>
          </a:p>
          <a:p>
            <a:pPr>
              <a:buFont typeface="Arial" pitchFamily="34" charset="0"/>
              <a:buChar char="•"/>
            </a:pPr>
            <a:endParaRPr lang="en-NZ"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25908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Oral </a:t>
            </a:r>
            <a:r>
              <a:rPr lang="en-US" b="1" dirty="0" smtClean="0"/>
              <a:t>Indigenous Cultural/Heritage</a:t>
            </a:r>
            <a:br>
              <a:rPr lang="en-US" b="1" dirty="0" smtClean="0"/>
            </a:br>
            <a:r>
              <a:rPr lang="en-US" b="1" dirty="0" smtClean="0"/>
              <a:t> Knowledge is Power.</a:t>
            </a:r>
            <a:r>
              <a:rPr lang="en-US" b="1" dirty="0" smtClean="0"/>
              <a:t/>
            </a:r>
            <a:br>
              <a:rPr lang="en-US" b="1" dirty="0" smtClean="0"/>
            </a:br>
            <a:r>
              <a:rPr lang="en-US" b="1" dirty="0" smtClean="0"/>
              <a:t> Elders earn their way to acquire        these deep sacred knowledge. </a:t>
            </a:r>
            <a:endParaRPr lang="en-US" b="1" dirty="0"/>
          </a:p>
        </p:txBody>
      </p:sp>
      <p:pic>
        <p:nvPicPr>
          <p:cNvPr id="5" name="Content Placeholder 4" descr="Fiji1st lot of docs.jpg"/>
          <p:cNvPicPr>
            <a:picLocks noGrp="1" noChangeAspect="1"/>
          </p:cNvPicPr>
          <p:nvPr>
            <p:ph sz="half" idx="1"/>
          </p:nvPr>
        </p:nvPicPr>
        <p:blipFill>
          <a:blip r:embed="rId3" cstate="print"/>
          <a:stretch>
            <a:fillRect/>
          </a:stretch>
        </p:blipFill>
        <p:spPr>
          <a:xfrm>
            <a:off x="457200" y="2718800"/>
            <a:ext cx="4038600" cy="2838038"/>
          </a:xfrm>
        </p:spPr>
      </p:pic>
      <p:pic>
        <p:nvPicPr>
          <p:cNvPr id="6" name="Content Placeholder 5" descr="quote-in-a-multi-racial-society-trust-understanding-and-tolerance-are-the-cornerstones-of-kamisese-mara-69-31-16.jpg"/>
          <p:cNvPicPr>
            <a:picLocks noGrp="1" noChangeAspect="1"/>
          </p:cNvPicPr>
          <p:nvPr>
            <p:ph sz="half" idx="2"/>
          </p:nvPr>
        </p:nvPicPr>
        <p:blipFill>
          <a:blip r:embed="rId4" cstate="print"/>
          <a:stretch>
            <a:fillRect/>
          </a:stretch>
        </p:blipFill>
        <p:spPr>
          <a:xfrm>
            <a:off x="4648200" y="3187560"/>
            <a:ext cx="4038600" cy="190051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200" dirty="0" smtClean="0">
                <a:solidFill>
                  <a:schemeClr val="bg1"/>
                </a:solidFill>
              </a:rPr>
              <a:t>GROWTH</a:t>
            </a:r>
            <a:endParaRPr lang="en-US" sz="3200" dirty="0">
              <a:solidFill>
                <a:schemeClr val="bg1"/>
              </a:solidFill>
            </a:endParaRPr>
          </a:p>
        </p:txBody>
      </p:sp>
      <p:sp>
        <p:nvSpPr>
          <p:cNvPr id="7" name="Text Placeholder 6"/>
          <p:cNvSpPr>
            <a:spLocks noGrp="1"/>
          </p:cNvSpPr>
          <p:nvPr>
            <p:ph type="body" idx="2"/>
          </p:nvPr>
        </p:nvSpPr>
        <p:spPr>
          <a:xfrm>
            <a:off x="228600" y="1143000"/>
            <a:ext cx="3200400" cy="5105400"/>
          </a:xfrm>
        </p:spPr>
        <p:txBody>
          <a:bodyPr>
            <a:normAutofit fontScale="92500" lnSpcReduction="10000"/>
          </a:bodyPr>
          <a:lstStyle/>
          <a:p>
            <a:r>
              <a:rPr lang="en-US" sz="2000" b="1" dirty="0" smtClean="0"/>
              <a:t>Importantly, Indigenous Knowledge passed down are preserved &amp; often guarded as sacred by those  who act as Traditional Custodians  &amp;  proven their worth</a:t>
            </a:r>
            <a:r>
              <a:rPr lang="en-US" sz="2000" b="1" dirty="0" smtClean="0"/>
              <a:t>. </a:t>
            </a:r>
          </a:p>
          <a:p>
            <a:endParaRPr lang="en-US" sz="2000" b="1" dirty="0" smtClean="0"/>
          </a:p>
          <a:p>
            <a:r>
              <a:rPr lang="en-US" sz="2000" b="1" dirty="0" smtClean="0"/>
              <a:t>These can be noted at several layers within our  Indigenous Fijian Social Structure.  </a:t>
            </a:r>
          </a:p>
          <a:p>
            <a:endParaRPr lang="en-US" sz="2000" b="1" dirty="0" smtClean="0"/>
          </a:p>
          <a:p>
            <a:r>
              <a:rPr lang="en-US" sz="2000" b="1" dirty="0" smtClean="0"/>
              <a:t>These still exists today. One would have to have eyes &amp; ears for details to distinguish these  often deeply guarded secrets. </a:t>
            </a:r>
            <a:endParaRPr lang="en-US" sz="2000" b="1" dirty="0"/>
          </a:p>
        </p:txBody>
      </p:sp>
      <p:pic>
        <p:nvPicPr>
          <p:cNvPr id="8" name="Content Placeholder 7" descr="20161125_214111.jpg"/>
          <p:cNvPicPr>
            <a:picLocks noGrp="1" noChangeAspect="1"/>
          </p:cNvPicPr>
          <p:nvPr>
            <p:ph sz="half" idx="1"/>
          </p:nvPr>
        </p:nvPicPr>
        <p:blipFill>
          <a:blip r:embed="rId2" cstate="print"/>
          <a:stretch>
            <a:fillRect/>
          </a:stretch>
        </p:blipFill>
        <p:spPr>
          <a:xfrm>
            <a:off x="3575050" y="2428875"/>
            <a:ext cx="5111750" cy="3067050"/>
          </a:xfrm>
        </p:spPr>
      </p:pic>
      <p:sp>
        <p:nvSpPr>
          <p:cNvPr id="3" name="TextBox 2"/>
          <p:cNvSpPr txBox="1"/>
          <p:nvPr/>
        </p:nvSpPr>
        <p:spPr>
          <a:xfrm>
            <a:off x="0" y="1143000"/>
            <a:ext cx="8686800" cy="1200329"/>
          </a:xfrm>
          <a:prstGeom prst="rect">
            <a:avLst/>
          </a:prstGeom>
          <a:noFill/>
        </p:spPr>
        <p:txBody>
          <a:bodyPr wrap="square" rtlCol="0">
            <a:spAutoFit/>
          </a:bodyPr>
          <a:lstStyle/>
          <a:p>
            <a:pPr>
              <a:buFont typeface="Arial" pitchFamily="34" charset="0"/>
              <a:buChar char="•"/>
            </a:pPr>
            <a:r>
              <a:rPr lang="en-NZ" dirty="0" smtClean="0">
                <a:solidFill>
                  <a:schemeClr val="bg1"/>
                </a:solidFill>
              </a:rPr>
              <a:t> </a:t>
            </a:r>
          </a:p>
          <a:p>
            <a:endParaRPr lang="en-NZ" dirty="0" smtClean="0">
              <a:solidFill>
                <a:schemeClr val="bg1"/>
              </a:solidFill>
            </a:endParaRPr>
          </a:p>
          <a:p>
            <a:endParaRPr lang="en-NZ" dirty="0" smtClean="0">
              <a:solidFill>
                <a:schemeClr val="bg1"/>
              </a:solidFill>
            </a:endParaRPr>
          </a:p>
          <a:p>
            <a:endParaRPr lang="en-NZ"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0"/>
            <a:ext cx="8915400" cy="646331"/>
          </a:xfrm>
          <a:prstGeom prst="rect">
            <a:avLst/>
          </a:prstGeom>
          <a:noFill/>
        </p:spPr>
        <p:txBody>
          <a:bodyPr wrap="square" rtlCol="0">
            <a:spAutoFit/>
          </a:bodyPr>
          <a:lstStyle/>
          <a:p>
            <a:pPr algn="ctr"/>
            <a:r>
              <a:rPr lang="en-NZ" sz="3600" b="1" dirty="0" smtClean="0"/>
              <a:t>FIJI </a:t>
            </a:r>
            <a:r>
              <a:rPr lang="en-NZ" sz="3600" b="1" dirty="0" smtClean="0"/>
              <a:t>&amp; AOTEAROA - NEW ZEALAND</a:t>
            </a:r>
            <a:endParaRPr lang="en-US" sz="3600" b="1" dirty="0"/>
          </a:p>
        </p:txBody>
      </p:sp>
      <p:sp>
        <p:nvSpPr>
          <p:cNvPr id="7" name="Title 6"/>
          <p:cNvSpPr>
            <a:spLocks noGrp="1"/>
          </p:cNvSpPr>
          <p:nvPr>
            <p:ph type="title"/>
          </p:nvPr>
        </p:nvSpPr>
        <p:spPr>
          <a:xfrm>
            <a:off x="457200" y="914400"/>
            <a:ext cx="8229600" cy="932688"/>
          </a:xfrm>
        </p:spPr>
        <p:txBody>
          <a:bodyPr>
            <a:noAutofit/>
          </a:bodyPr>
          <a:lstStyle/>
          <a:p>
            <a:r>
              <a:rPr lang="en-US" sz="3200" b="1" dirty="0" smtClean="0">
                <a:latin typeface="+mn-lt"/>
              </a:rPr>
              <a:t>“</a:t>
            </a:r>
            <a:r>
              <a:rPr lang="en-US" sz="3200" b="1" i="1" dirty="0" smtClean="0">
                <a:latin typeface="+mn-lt"/>
              </a:rPr>
              <a:t>Na </a:t>
            </a:r>
            <a:r>
              <a:rPr lang="en-US" sz="3200" b="1" i="1" dirty="0" err="1" smtClean="0">
                <a:latin typeface="+mn-lt"/>
              </a:rPr>
              <a:t>Voqa</a:t>
            </a:r>
            <a:r>
              <a:rPr lang="en-US" sz="3200" b="1" i="1" dirty="0" smtClean="0">
                <a:latin typeface="+mn-lt"/>
              </a:rPr>
              <a:t> </a:t>
            </a:r>
            <a:r>
              <a:rPr lang="en-US" sz="3200" b="1" i="1" dirty="0" err="1" smtClean="0">
                <a:latin typeface="+mn-lt"/>
              </a:rPr>
              <a:t>ni</a:t>
            </a:r>
            <a:r>
              <a:rPr lang="en-US" sz="3200" b="1" i="1" dirty="0" smtClean="0">
                <a:latin typeface="+mn-lt"/>
              </a:rPr>
              <a:t> Domo</a:t>
            </a:r>
            <a:r>
              <a:rPr lang="en-US" sz="3200" b="1" dirty="0" smtClean="0">
                <a:latin typeface="+mn-lt"/>
              </a:rPr>
              <a:t>: The Sound of Voices Stringed with Pearls of Knowledge.”</a:t>
            </a:r>
            <a:endParaRPr lang="en-US" sz="3200" b="1" dirty="0">
              <a:latin typeface="+mn-lt"/>
            </a:endParaRPr>
          </a:p>
        </p:txBody>
      </p:sp>
      <p:pic>
        <p:nvPicPr>
          <p:cNvPr id="10" name="Content Placeholder 9" descr="eight_col_maori1.JPG"/>
          <p:cNvPicPr>
            <a:picLocks noGrp="1" noChangeAspect="1"/>
          </p:cNvPicPr>
          <p:nvPr>
            <p:ph sz="half" idx="1"/>
          </p:nvPr>
        </p:nvPicPr>
        <p:blipFill>
          <a:blip r:embed="rId3" cstate="print"/>
          <a:stretch>
            <a:fillRect/>
          </a:stretch>
        </p:blipFill>
        <p:spPr>
          <a:xfrm>
            <a:off x="4572000" y="2819400"/>
            <a:ext cx="4272713" cy="3124200"/>
          </a:xfrm>
        </p:spPr>
      </p:pic>
      <p:pic>
        <p:nvPicPr>
          <p:cNvPr id="11" name="Content Placeholder 10" descr="eight_col_Fiji-Great-council-chiefs-1986.jpg"/>
          <p:cNvPicPr>
            <a:picLocks noGrp="1" noChangeAspect="1"/>
          </p:cNvPicPr>
          <p:nvPr>
            <p:ph sz="half" idx="2"/>
          </p:nvPr>
        </p:nvPicPr>
        <p:blipFill>
          <a:blip r:embed="rId4" cstate="print"/>
          <a:stretch>
            <a:fillRect/>
          </a:stretch>
        </p:blipFill>
        <p:spPr>
          <a:xfrm>
            <a:off x="381000" y="2743200"/>
            <a:ext cx="4038600" cy="32004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05800" cy="1447800"/>
          </a:xfrm>
        </p:spPr>
        <p:txBody>
          <a:bodyPr>
            <a:normAutofit fontScale="90000"/>
          </a:bodyPr>
          <a:lstStyle/>
          <a:p>
            <a:r>
              <a:rPr lang="en-US" b="1" dirty="0" err="1" smtClean="0"/>
              <a:t>Vinaka</a:t>
            </a:r>
            <a:r>
              <a:rPr lang="en-US" b="1" dirty="0" smtClean="0"/>
              <a:t> </a:t>
            </a:r>
            <a:r>
              <a:rPr lang="en-US" b="1" dirty="0" err="1" smtClean="0"/>
              <a:t>Vakalevu</a:t>
            </a:r>
            <a:r>
              <a:rPr lang="en-US" b="1" dirty="0" smtClean="0"/>
              <a:t> &amp; </a:t>
            </a:r>
            <a:r>
              <a:rPr lang="en-US" b="1" dirty="0" err="1" smtClean="0"/>
              <a:t>Tena</a:t>
            </a:r>
            <a:r>
              <a:rPr lang="en-US" b="1" dirty="0" smtClean="0"/>
              <a:t> </a:t>
            </a:r>
            <a:r>
              <a:rPr lang="en-US" b="1" dirty="0" err="1" smtClean="0"/>
              <a:t>Koutou</a:t>
            </a:r>
            <a:r>
              <a:rPr lang="en-US" b="1" dirty="0" smtClean="0"/>
              <a:t>, </a:t>
            </a:r>
            <a:r>
              <a:rPr lang="en-US" b="1" dirty="0" err="1" smtClean="0"/>
              <a:t>Tena</a:t>
            </a:r>
            <a:r>
              <a:rPr lang="en-US" b="1" dirty="0" smtClean="0"/>
              <a:t> </a:t>
            </a:r>
            <a:r>
              <a:rPr lang="en-US" b="1" dirty="0" err="1" smtClean="0"/>
              <a:t>Koutou</a:t>
            </a:r>
            <a:r>
              <a:rPr lang="en-US" b="1" dirty="0" smtClean="0"/>
              <a:t>, </a:t>
            </a:r>
            <a:r>
              <a:rPr lang="en-US" b="1" dirty="0" err="1" smtClean="0"/>
              <a:t>Tena</a:t>
            </a:r>
            <a:r>
              <a:rPr lang="en-US" b="1" dirty="0" smtClean="0"/>
              <a:t> </a:t>
            </a:r>
            <a:r>
              <a:rPr lang="en-US" b="1" dirty="0" err="1" smtClean="0"/>
              <a:t>Ta</a:t>
            </a:r>
            <a:r>
              <a:rPr lang="en-US" b="1" dirty="0" err="1" smtClean="0"/>
              <a:t>tou</a:t>
            </a:r>
            <a:r>
              <a:rPr lang="en-US" b="1" dirty="0" smtClean="0"/>
              <a:t> </a:t>
            </a:r>
            <a:r>
              <a:rPr lang="en-US" b="1" dirty="0" err="1" smtClean="0"/>
              <a:t>Katoa</a:t>
            </a:r>
            <a:r>
              <a:rPr lang="en-US" b="1" dirty="0" smtClean="0"/>
              <a:t>.</a:t>
            </a:r>
            <a:endParaRPr lang="en-US" b="1"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143000" y="2057400"/>
            <a:ext cx="6207509" cy="438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320</TotalTime>
  <Words>549</Words>
  <Application>Microsoft Office PowerPoint</Application>
  <PresentationFormat>On-screen Show (4:3)</PresentationFormat>
  <Paragraphs>66</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Flow</vt:lpstr>
      <vt:lpstr>Kia Ora &amp; Ni sa Bula Vinaka  Mai Te-Whanganui-a-Tara</vt:lpstr>
      <vt:lpstr> ‘Voices &amp; Memories’: Traditional Oral History –Indigenous Fijians</vt:lpstr>
      <vt:lpstr>    Indigenous Knowledge Gets Passed Down to the Younger Generation.</vt:lpstr>
      <vt:lpstr>     Oral Indigenous Cultural/Heritage  Knowledge is Power.  Elders earn their way to acquire        these deep sacred knowledge. </vt:lpstr>
      <vt:lpstr>GROWTH</vt:lpstr>
      <vt:lpstr>“Na Voqa ni Domo: The Sound of Voices Stringed with Pearls of Knowledge.”</vt:lpstr>
      <vt:lpstr>Vinaka Vakalevu &amp; Tena Koutou, Tena Koutou, Tena Tatou Katoa.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Years Plan Submission</dc:title>
  <dc:creator>Elisapeci Samanunu Waqanivala</dc:creator>
  <cp:keywords>Indigenous Fijians Oral History;FijianLanguageWeek;National Library Wellington;Te-Whanganui-a-Tara</cp:keywords>
  <cp:lastModifiedBy>regina sandrine</cp:lastModifiedBy>
  <cp:revision>79</cp:revision>
  <dcterms:created xsi:type="dcterms:W3CDTF">2018-05-22T20:55:44Z</dcterms:created>
  <dcterms:modified xsi:type="dcterms:W3CDTF">2018-10-10T20:05:48Z</dcterms:modified>
</cp:coreProperties>
</file>