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71670" y="1949272"/>
            <a:ext cx="3248659" cy="1245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1" i="0">
                <a:solidFill>
                  <a:srgbClr val="DEC8A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4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4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D14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534411" y="1360932"/>
            <a:ext cx="1230630" cy="5676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512819" y="1360932"/>
            <a:ext cx="762762" cy="567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024883" y="1360932"/>
            <a:ext cx="1102614" cy="5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876800" y="1360932"/>
            <a:ext cx="1126998" cy="5676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753100" y="1360932"/>
            <a:ext cx="621029" cy="5676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6123432" y="1360932"/>
            <a:ext cx="1171193" cy="5676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7042403" y="1360932"/>
            <a:ext cx="622553" cy="5676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7414259" y="1360932"/>
            <a:ext cx="1183386" cy="5676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346947" y="1360932"/>
            <a:ext cx="973074" cy="5676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9069323" y="1360932"/>
            <a:ext cx="607301" cy="5676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534411" y="1665719"/>
            <a:ext cx="1128522" cy="5677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422903" y="1665719"/>
            <a:ext cx="537210" cy="5677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720083" y="1665719"/>
            <a:ext cx="1312926" cy="5677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4791455" y="1665719"/>
            <a:ext cx="622553" cy="567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5172455" y="1665719"/>
            <a:ext cx="1088898" cy="56770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6019800" y="1665719"/>
            <a:ext cx="608838" cy="5677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6388608" y="1665719"/>
            <a:ext cx="1677162" cy="5677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7825740" y="1665719"/>
            <a:ext cx="762761" cy="56770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8348471" y="1665719"/>
            <a:ext cx="889253" cy="5677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8997696" y="1665719"/>
            <a:ext cx="678942" cy="5677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2534411" y="1970519"/>
            <a:ext cx="1116330" cy="5677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497579" y="1970519"/>
            <a:ext cx="819150" cy="5677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4163567" y="1970519"/>
            <a:ext cx="622553" cy="567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4632960" y="1970519"/>
            <a:ext cx="1227582" cy="5677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5707379" y="1970519"/>
            <a:ext cx="537210" cy="5677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6091427" y="1970519"/>
            <a:ext cx="1584198" cy="5677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7522464" y="1970519"/>
            <a:ext cx="678942" cy="56770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8048244" y="1970519"/>
            <a:ext cx="1172718" cy="5677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9067800" y="1970519"/>
            <a:ext cx="608838" cy="5677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2534411" y="2275319"/>
            <a:ext cx="1370838" cy="56770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685031" y="2275319"/>
            <a:ext cx="537210" cy="56770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4002023" y="2275319"/>
            <a:ext cx="764286" cy="56770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4546091" y="2275319"/>
            <a:ext cx="1046226" cy="56770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5372100" y="2275319"/>
            <a:ext cx="607313" cy="56770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5759195" y="2275319"/>
            <a:ext cx="960881" cy="56770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6380988" y="2275319"/>
            <a:ext cx="409193" cy="56770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6569964" y="2275319"/>
            <a:ext cx="564642" cy="56770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6914388" y="2275319"/>
            <a:ext cx="948690" cy="56770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7642859" y="2275319"/>
            <a:ext cx="622553" cy="567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8045196" y="2275319"/>
            <a:ext cx="762761" cy="56770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8587740" y="2275319"/>
            <a:ext cx="1088898" cy="56770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bg object 60"/>
          <p:cNvSpPr/>
          <p:nvPr/>
        </p:nvSpPr>
        <p:spPr>
          <a:xfrm>
            <a:off x="2534411" y="2580119"/>
            <a:ext cx="819150" cy="567702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bg object 61"/>
          <p:cNvSpPr/>
          <p:nvPr/>
        </p:nvSpPr>
        <p:spPr>
          <a:xfrm>
            <a:off x="3107435" y="2580119"/>
            <a:ext cx="621029" cy="56770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3482339" y="2580119"/>
            <a:ext cx="535686" cy="56770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3771900" y="2580119"/>
            <a:ext cx="1172718" cy="5677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bg object 64"/>
          <p:cNvSpPr/>
          <p:nvPr/>
        </p:nvSpPr>
        <p:spPr>
          <a:xfrm>
            <a:off x="4698491" y="2580119"/>
            <a:ext cx="621029" cy="56770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bg object 65"/>
          <p:cNvSpPr/>
          <p:nvPr/>
        </p:nvSpPr>
        <p:spPr>
          <a:xfrm>
            <a:off x="5071872" y="2580119"/>
            <a:ext cx="733805" cy="56770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bg object 66"/>
          <p:cNvSpPr/>
          <p:nvPr/>
        </p:nvSpPr>
        <p:spPr>
          <a:xfrm>
            <a:off x="5558027" y="2580119"/>
            <a:ext cx="1300733" cy="56770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6611111" y="2580119"/>
            <a:ext cx="621029" cy="56770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bg object 68"/>
          <p:cNvSpPr/>
          <p:nvPr/>
        </p:nvSpPr>
        <p:spPr>
          <a:xfrm>
            <a:off x="6986015" y="2580119"/>
            <a:ext cx="733805" cy="5677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bg object 69"/>
          <p:cNvSpPr/>
          <p:nvPr/>
        </p:nvSpPr>
        <p:spPr>
          <a:xfrm>
            <a:off x="7473696" y="2580119"/>
            <a:ext cx="1340357" cy="56770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bg object 70"/>
          <p:cNvSpPr/>
          <p:nvPr/>
        </p:nvSpPr>
        <p:spPr>
          <a:xfrm>
            <a:off x="8566403" y="2580119"/>
            <a:ext cx="622553" cy="5677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bg object 71"/>
          <p:cNvSpPr/>
          <p:nvPr/>
        </p:nvSpPr>
        <p:spPr>
          <a:xfrm>
            <a:off x="8941308" y="2580119"/>
            <a:ext cx="735329" cy="56770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bg object 72"/>
          <p:cNvSpPr/>
          <p:nvPr/>
        </p:nvSpPr>
        <p:spPr>
          <a:xfrm>
            <a:off x="2534411" y="2884932"/>
            <a:ext cx="1229106" cy="567689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bg object 73"/>
          <p:cNvSpPr/>
          <p:nvPr/>
        </p:nvSpPr>
        <p:spPr>
          <a:xfrm>
            <a:off x="3525011" y="2884932"/>
            <a:ext cx="622553" cy="5676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bg object 74"/>
          <p:cNvSpPr/>
          <p:nvPr/>
        </p:nvSpPr>
        <p:spPr>
          <a:xfrm>
            <a:off x="3909059" y="2884932"/>
            <a:ext cx="733806" cy="56768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bg object 75"/>
          <p:cNvSpPr/>
          <p:nvPr/>
        </p:nvSpPr>
        <p:spPr>
          <a:xfrm>
            <a:off x="4405883" y="2884932"/>
            <a:ext cx="1227582" cy="56768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bg object 76"/>
          <p:cNvSpPr/>
          <p:nvPr/>
        </p:nvSpPr>
        <p:spPr>
          <a:xfrm>
            <a:off x="5396483" y="2884932"/>
            <a:ext cx="621029" cy="56768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bg object 77"/>
          <p:cNvSpPr/>
          <p:nvPr/>
        </p:nvSpPr>
        <p:spPr>
          <a:xfrm>
            <a:off x="5779007" y="2884932"/>
            <a:ext cx="735330" cy="56768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bg object 78"/>
          <p:cNvSpPr/>
          <p:nvPr/>
        </p:nvSpPr>
        <p:spPr>
          <a:xfrm>
            <a:off x="6277355" y="2884932"/>
            <a:ext cx="1030986" cy="567689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9" name="bg object 79"/>
          <p:cNvSpPr/>
          <p:nvPr/>
        </p:nvSpPr>
        <p:spPr>
          <a:xfrm>
            <a:off x="6969252" y="2884932"/>
            <a:ext cx="407682" cy="56768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bg object 80"/>
          <p:cNvSpPr/>
          <p:nvPr/>
        </p:nvSpPr>
        <p:spPr>
          <a:xfrm>
            <a:off x="7139940" y="2884932"/>
            <a:ext cx="621029" cy="56768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bg object 81"/>
          <p:cNvSpPr/>
          <p:nvPr/>
        </p:nvSpPr>
        <p:spPr>
          <a:xfrm>
            <a:off x="7523988" y="2884932"/>
            <a:ext cx="607301" cy="5676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2" name="bg object 82"/>
          <p:cNvSpPr/>
          <p:nvPr/>
        </p:nvSpPr>
        <p:spPr>
          <a:xfrm>
            <a:off x="7892796" y="2884932"/>
            <a:ext cx="1029461" cy="56768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bg object 83"/>
          <p:cNvSpPr/>
          <p:nvPr/>
        </p:nvSpPr>
        <p:spPr>
          <a:xfrm>
            <a:off x="8685276" y="2884932"/>
            <a:ext cx="621029" cy="56768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bg object 84"/>
          <p:cNvSpPr/>
          <p:nvPr/>
        </p:nvSpPr>
        <p:spPr>
          <a:xfrm>
            <a:off x="9069323" y="2884932"/>
            <a:ext cx="607301" cy="56768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bg object 85"/>
          <p:cNvSpPr/>
          <p:nvPr/>
        </p:nvSpPr>
        <p:spPr>
          <a:xfrm>
            <a:off x="2534411" y="3189732"/>
            <a:ext cx="1501902" cy="567689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bg object 86"/>
          <p:cNvSpPr/>
          <p:nvPr/>
        </p:nvSpPr>
        <p:spPr>
          <a:xfrm>
            <a:off x="3762755" y="3189732"/>
            <a:ext cx="1160526" cy="56768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bg object 87"/>
          <p:cNvSpPr/>
          <p:nvPr/>
        </p:nvSpPr>
        <p:spPr>
          <a:xfrm>
            <a:off x="4652772" y="3189732"/>
            <a:ext cx="467118" cy="56768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bg object 88"/>
          <p:cNvSpPr/>
          <p:nvPr/>
        </p:nvSpPr>
        <p:spPr>
          <a:xfrm>
            <a:off x="4849367" y="3189732"/>
            <a:ext cx="1471422" cy="56768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9" name="bg object 89"/>
          <p:cNvSpPr/>
          <p:nvPr/>
        </p:nvSpPr>
        <p:spPr>
          <a:xfrm>
            <a:off x="5981700" y="3189732"/>
            <a:ext cx="409194" cy="56768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8626" y="552957"/>
            <a:ext cx="10194747" cy="139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D142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2913" y="1922526"/>
            <a:ext cx="9869805" cy="4721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67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Relationship Id="rId9" Type="http://schemas.openxmlformats.org/officeDocument/2006/relationships/image" Target="../media/image2.png"/><Relationship Id="rId10" Type="http://schemas.openxmlformats.org/officeDocument/2006/relationships/image" Target="../media/image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jpg"/><Relationship Id="rId3" Type="http://schemas.openxmlformats.org/officeDocument/2006/relationships/image" Target="../media/image10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3.jpg"/><Relationship Id="rId4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63879" y="1194307"/>
            <a:ext cx="10497820" cy="190373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L="12065" marR="5080">
              <a:lnSpc>
                <a:spcPts val="4750"/>
              </a:lnSpc>
              <a:spcBef>
                <a:spcPts val="705"/>
              </a:spcBef>
            </a:pPr>
            <a:r>
              <a:rPr dirty="0" sz="4400" b="1">
                <a:solidFill>
                  <a:srgbClr val="6D142D"/>
                </a:solidFill>
                <a:latin typeface="Arial"/>
                <a:cs typeface="Arial"/>
              </a:rPr>
              <a:t>Diagnóstico y perspectivas de</a:t>
            </a:r>
            <a:r>
              <a:rPr dirty="0" sz="4400" spc="-60" b="1">
                <a:solidFill>
                  <a:srgbClr val="6D142D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6D142D"/>
                </a:solidFill>
                <a:latin typeface="Arial"/>
                <a:cs typeface="Arial"/>
              </a:rPr>
              <a:t>políticas  públicas en materia de las lenguas  indígenas del estado </a:t>
            </a:r>
            <a:r>
              <a:rPr dirty="0" sz="4400" spc="-10" b="1">
                <a:solidFill>
                  <a:srgbClr val="6D142D"/>
                </a:solidFill>
                <a:latin typeface="Arial"/>
                <a:cs typeface="Arial"/>
              </a:rPr>
              <a:t>de</a:t>
            </a:r>
            <a:r>
              <a:rPr dirty="0" sz="4400" spc="-20" b="1">
                <a:solidFill>
                  <a:srgbClr val="6D142D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6D142D"/>
                </a:solidFill>
                <a:latin typeface="Arial"/>
                <a:cs typeface="Arial"/>
              </a:rPr>
              <a:t>Sonora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6478" y="3402913"/>
            <a:ext cx="30175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25" b="1">
                <a:solidFill>
                  <a:srgbClr val="BB935A"/>
                </a:solidFill>
                <a:latin typeface="Verdana"/>
                <a:cs typeface="Verdana"/>
              </a:rPr>
              <a:t>Noviembre</a:t>
            </a:r>
            <a:r>
              <a:rPr dirty="0" sz="2800" spc="-240" b="1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dirty="0" sz="2800" spc="-300" b="1">
                <a:solidFill>
                  <a:srgbClr val="BB935A"/>
                </a:solidFill>
                <a:latin typeface="Verdana"/>
                <a:cs typeface="Verdana"/>
              </a:rPr>
              <a:t>2022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4962181"/>
            <a:ext cx="8586470" cy="1896110"/>
            <a:chOff x="0" y="4962181"/>
            <a:chExt cx="8586470" cy="1896110"/>
          </a:xfrm>
        </p:grpSpPr>
        <p:sp>
          <p:nvSpPr>
            <p:cNvPr id="6" name="object 6"/>
            <p:cNvSpPr/>
            <p:nvPr/>
          </p:nvSpPr>
          <p:spPr>
            <a:xfrm>
              <a:off x="0" y="4962181"/>
              <a:ext cx="6550151" cy="18958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11824" y="5724143"/>
              <a:ext cx="2374392" cy="7757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9553" y="1130935"/>
            <a:ext cx="611314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Normalización de la Escritura de las  Lenguas Indígenas</a:t>
            </a:r>
            <a:r>
              <a:rPr dirty="0" sz="2800" spc="65"/>
              <a:t> </a:t>
            </a:r>
            <a:r>
              <a:rPr dirty="0" sz="2800"/>
              <a:t>Nacionales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0396" y="3117596"/>
            <a:ext cx="629666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Verdana"/>
                <a:cs typeface="Verdana"/>
              </a:rPr>
              <a:t>Se </a:t>
            </a:r>
            <a:r>
              <a:rPr dirty="0" sz="1800" spc="25">
                <a:latin typeface="Verdana"/>
                <a:cs typeface="Verdana"/>
              </a:rPr>
              <a:t>diseñó </a:t>
            </a:r>
            <a:r>
              <a:rPr dirty="0" sz="1800" spc="-20">
                <a:latin typeface="Verdana"/>
                <a:cs typeface="Verdana"/>
              </a:rPr>
              <a:t>la </a:t>
            </a:r>
            <a:r>
              <a:rPr dirty="0" sz="1800" spc="40">
                <a:latin typeface="Verdana"/>
                <a:cs typeface="Verdana"/>
              </a:rPr>
              <a:t>norma </a:t>
            </a:r>
            <a:r>
              <a:rPr dirty="0" sz="1800" spc="55">
                <a:latin typeface="Verdana"/>
                <a:cs typeface="Verdana"/>
              </a:rPr>
              <a:t>de </a:t>
            </a:r>
            <a:r>
              <a:rPr dirty="0" sz="1800" spc="-5">
                <a:latin typeface="Verdana"/>
                <a:cs typeface="Verdana"/>
              </a:rPr>
              <a:t>escritura </a:t>
            </a:r>
            <a:r>
              <a:rPr dirty="0" sz="1800" spc="50">
                <a:latin typeface="Verdana"/>
                <a:cs typeface="Verdana"/>
              </a:rPr>
              <a:t>Cmiique </a:t>
            </a:r>
            <a:r>
              <a:rPr dirty="0" sz="1800" spc="-5">
                <a:latin typeface="Verdana"/>
                <a:cs typeface="Verdana"/>
              </a:rPr>
              <a:t>Iitom </a:t>
            </a:r>
            <a:r>
              <a:rPr dirty="0" sz="1800" spc="-95">
                <a:latin typeface="Verdana"/>
                <a:cs typeface="Verdana"/>
              </a:rPr>
              <a:t>(seri)  </a:t>
            </a:r>
            <a:r>
              <a:rPr dirty="0" sz="1800" spc="60">
                <a:latin typeface="Verdana"/>
                <a:cs typeface="Verdana"/>
              </a:rPr>
              <a:t>que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es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40">
                <a:latin typeface="Verdana"/>
                <a:cs typeface="Verdana"/>
              </a:rPr>
              <a:t>una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las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lenguas</a:t>
            </a:r>
            <a:r>
              <a:rPr dirty="0" sz="1800" spc="-185">
                <a:latin typeface="Verdana"/>
                <a:cs typeface="Verdana"/>
              </a:rPr>
              <a:t> </a:t>
            </a:r>
            <a:r>
              <a:rPr dirty="0" sz="1800" spc="60">
                <a:latin typeface="Verdana"/>
                <a:cs typeface="Verdana"/>
              </a:rPr>
              <a:t>que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-30">
                <a:latin typeface="Verdana"/>
                <a:cs typeface="Verdana"/>
              </a:rPr>
              <a:t>se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habla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 spc="45">
                <a:latin typeface="Verdana"/>
                <a:cs typeface="Verdana"/>
              </a:rPr>
              <a:t>en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el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15">
                <a:latin typeface="Verdana"/>
                <a:cs typeface="Verdana"/>
              </a:rPr>
              <a:t>estado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  </a:t>
            </a:r>
            <a:r>
              <a:rPr dirty="0" sz="1800" spc="-10">
                <a:latin typeface="Verdana"/>
                <a:cs typeface="Verdana"/>
              </a:rPr>
              <a:t>Sonora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-90">
                <a:latin typeface="Verdana"/>
                <a:cs typeface="Verdana"/>
              </a:rPr>
              <a:t>y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la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cual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se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hizo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entrega</a:t>
            </a:r>
            <a:r>
              <a:rPr dirty="0" sz="1800" spc="-18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el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8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30">
                <a:latin typeface="Verdana"/>
                <a:cs typeface="Verdana"/>
              </a:rPr>
              <a:t>septiembre 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-200">
                <a:latin typeface="Verdana"/>
                <a:cs typeface="Verdana"/>
              </a:rPr>
              <a:t>2021.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26552" y="1196339"/>
            <a:ext cx="2953511" cy="4221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6596" y="921257"/>
            <a:ext cx="1006030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Jornada Nacional por la </a:t>
            </a:r>
            <a:r>
              <a:rPr dirty="0" spc="-5"/>
              <a:t>Reconstrucción</a:t>
            </a:r>
            <a:r>
              <a:rPr dirty="0" spc="-114"/>
              <a:t> </a:t>
            </a:r>
            <a:r>
              <a:rPr dirty="0" spc="-5"/>
              <a:t>Lingüística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90396" y="2910281"/>
            <a:ext cx="5097145" cy="1398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Verdana"/>
                <a:cs typeface="Verdana"/>
              </a:rPr>
              <a:t>Se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diseñó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la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imagen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general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para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la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30">
                <a:latin typeface="Verdana"/>
                <a:cs typeface="Verdana"/>
              </a:rPr>
              <a:t>Jornada  Nacional </a:t>
            </a:r>
            <a:r>
              <a:rPr dirty="0" sz="1800" spc="25">
                <a:latin typeface="Verdana"/>
                <a:cs typeface="Verdana"/>
              </a:rPr>
              <a:t>por </a:t>
            </a:r>
            <a:r>
              <a:rPr dirty="0" sz="1800" spc="-15">
                <a:latin typeface="Verdana"/>
                <a:cs typeface="Verdana"/>
              </a:rPr>
              <a:t>la </a:t>
            </a:r>
            <a:r>
              <a:rPr dirty="0" sz="1800" spc="30">
                <a:latin typeface="Verdana"/>
                <a:cs typeface="Verdana"/>
              </a:rPr>
              <a:t>Reconstrucción </a:t>
            </a:r>
            <a:r>
              <a:rPr dirty="0" sz="1800">
                <a:latin typeface="Verdana"/>
                <a:cs typeface="Verdana"/>
              </a:rPr>
              <a:t>Lingüística,  </a:t>
            </a:r>
            <a:r>
              <a:rPr dirty="0" sz="1800" spc="45">
                <a:latin typeface="Verdana"/>
                <a:cs typeface="Verdana"/>
              </a:rPr>
              <a:t>en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el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caso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Sonora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se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35">
                <a:latin typeface="Verdana"/>
                <a:cs typeface="Verdana"/>
              </a:rPr>
              <a:t>agrego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el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40">
                <a:latin typeface="Verdana"/>
                <a:cs typeface="Verdana"/>
              </a:rPr>
              <a:t>logo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50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la  </a:t>
            </a:r>
            <a:r>
              <a:rPr dirty="0" sz="1800" spc="25">
                <a:latin typeface="Verdana"/>
                <a:cs typeface="Verdana"/>
              </a:rPr>
              <a:t>institución </a:t>
            </a:r>
            <a:r>
              <a:rPr dirty="0" sz="1800" spc="60">
                <a:latin typeface="Verdana"/>
                <a:cs typeface="Verdana"/>
              </a:rPr>
              <a:t>que </a:t>
            </a:r>
            <a:r>
              <a:rPr dirty="0" sz="1800" spc="-10">
                <a:latin typeface="Verdana"/>
                <a:cs typeface="Verdana"/>
              </a:rPr>
              <a:t>colaboró, </a:t>
            </a:r>
            <a:r>
              <a:rPr dirty="0" sz="1800" spc="-30">
                <a:latin typeface="Verdana"/>
                <a:cs typeface="Verdana"/>
              </a:rPr>
              <a:t>así </a:t>
            </a:r>
            <a:r>
              <a:rPr dirty="0" sz="1800" spc="70">
                <a:latin typeface="Verdana"/>
                <a:cs typeface="Verdana"/>
              </a:rPr>
              <a:t>como </a:t>
            </a:r>
            <a:r>
              <a:rPr dirty="0" sz="1800" spc="30">
                <a:latin typeface="Verdana"/>
                <a:cs typeface="Verdana"/>
              </a:rPr>
              <a:t>algunos  </a:t>
            </a:r>
            <a:r>
              <a:rPr dirty="0" sz="1800">
                <a:latin typeface="Verdana"/>
                <a:cs typeface="Verdana"/>
              </a:rPr>
              <a:t>colores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60">
                <a:latin typeface="Verdana"/>
                <a:cs typeface="Verdana"/>
              </a:rPr>
              <a:t>que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25">
                <a:latin typeface="Verdana"/>
                <a:cs typeface="Verdana"/>
              </a:rPr>
              <a:t>identificaban</a:t>
            </a:r>
            <a:r>
              <a:rPr dirty="0" sz="1800" spc="-16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a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la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región.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11695" y="2345435"/>
            <a:ext cx="5003292" cy="2811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492" y="1719199"/>
            <a:ext cx="196850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Ámbitos de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incidencia: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5492" y="2145919"/>
            <a:ext cx="449453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L="342265" marR="80645" indent="-342265">
              <a:lnSpc>
                <a:spcPct val="100000"/>
              </a:lnSpc>
              <a:spcBef>
                <a:spcPts val="105"/>
              </a:spcBef>
              <a:buFont typeface="Carlito"/>
              <a:buChar char="-"/>
              <a:tabLst>
                <a:tab pos="342265" algn="l"/>
                <a:tab pos="342900" algn="l"/>
              </a:tabLst>
            </a:pPr>
            <a:r>
              <a:rPr dirty="0" sz="1400" spc="-5">
                <a:latin typeface="Arial"/>
                <a:cs typeface="Arial"/>
              </a:rPr>
              <a:t>Gubernamental: ámbito federal, estatal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municipal.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400">
                <a:latin typeface="Arial"/>
                <a:cs typeface="Arial"/>
              </a:rPr>
              <a:t>Poder </a:t>
            </a:r>
            <a:r>
              <a:rPr dirty="0" sz="1400" spc="-5">
                <a:latin typeface="Arial"/>
                <a:cs typeface="Arial"/>
              </a:rPr>
              <a:t>ejecutivo, legislativo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judicial</a:t>
            </a:r>
            <a:endParaRPr sz="1400">
              <a:latin typeface="Arial"/>
              <a:cs typeface="Arial"/>
            </a:endParaRPr>
          </a:p>
          <a:p>
            <a:pPr algn="r" marL="342265" marR="27940" indent="-342265">
              <a:lnSpc>
                <a:spcPct val="100000"/>
              </a:lnSpc>
              <a:buFont typeface="Carlito"/>
              <a:buChar char="-"/>
              <a:tabLst>
                <a:tab pos="342265" algn="l"/>
                <a:tab pos="342900" algn="l"/>
              </a:tabLst>
            </a:pPr>
            <a:r>
              <a:rPr dirty="0" sz="1400">
                <a:latin typeface="Arial"/>
                <a:cs typeface="Arial"/>
              </a:rPr>
              <a:t>Comunitario: autoridades agrarias, </a:t>
            </a:r>
            <a:r>
              <a:rPr dirty="0" sz="1400" spc="-5">
                <a:latin typeface="Arial"/>
                <a:cs typeface="Arial"/>
              </a:rPr>
              <a:t>civiles,</a:t>
            </a:r>
            <a:r>
              <a:rPr dirty="0" sz="1400" spc="-1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religiosas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2459" y="1842007"/>
            <a:ext cx="9550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Instancias: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2459" y="2268727"/>
            <a:ext cx="4517390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Carlito"/>
              <a:buChar char="-"/>
              <a:tabLst>
                <a:tab pos="354965" algn="l"/>
                <a:tab pos="355600" algn="l"/>
              </a:tabLst>
            </a:pPr>
            <a:r>
              <a:rPr dirty="0" sz="1400" spc="-5">
                <a:latin typeface="Arial"/>
                <a:cs typeface="Arial"/>
              </a:rPr>
              <a:t>Gobierno: cabeza de </a:t>
            </a:r>
            <a:r>
              <a:rPr dirty="0" sz="1400">
                <a:latin typeface="Arial"/>
                <a:cs typeface="Arial"/>
              </a:rPr>
              <a:t>sector </a:t>
            </a:r>
            <a:r>
              <a:rPr dirty="0" sz="1400" spc="-5">
                <a:latin typeface="Arial"/>
                <a:cs typeface="Arial"/>
              </a:rPr>
              <a:t>(Secretaría de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gobierno)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Carlito"/>
              <a:buChar char="-"/>
              <a:tabLst>
                <a:tab pos="354965" algn="l"/>
                <a:tab pos="355600" algn="l"/>
              </a:tabLst>
            </a:pPr>
            <a:r>
              <a:rPr dirty="0" sz="1400">
                <a:latin typeface="Arial"/>
                <a:cs typeface="Arial"/>
              </a:rPr>
              <a:t>Comunitario: Presidencias municipales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indígenas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21208" y="3872496"/>
            <a:ext cx="3617595" cy="401955"/>
            <a:chOff x="521208" y="3872496"/>
            <a:chExt cx="3617595" cy="401955"/>
          </a:xfrm>
        </p:grpSpPr>
        <p:sp>
          <p:nvSpPr>
            <p:cNvPr id="7" name="object 7"/>
            <p:cNvSpPr/>
            <p:nvPr/>
          </p:nvSpPr>
          <p:spPr>
            <a:xfrm>
              <a:off x="521208" y="3887723"/>
              <a:ext cx="290322" cy="377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01624" y="3872496"/>
              <a:ext cx="744474" cy="40156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59408" y="3872496"/>
              <a:ext cx="1006602" cy="4015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79319" y="3872496"/>
              <a:ext cx="880109" cy="4015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74263" y="3872496"/>
              <a:ext cx="334530" cy="4015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22091" y="3872496"/>
              <a:ext cx="1058418" cy="4015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38955" y="3872496"/>
              <a:ext cx="299465" cy="4015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21208" y="4512576"/>
            <a:ext cx="3704590" cy="828675"/>
            <a:chOff x="521208" y="4512576"/>
            <a:chExt cx="3704590" cy="828675"/>
          </a:xfrm>
        </p:grpSpPr>
        <p:sp>
          <p:nvSpPr>
            <p:cNvPr id="15" name="object 15"/>
            <p:cNvSpPr/>
            <p:nvPr/>
          </p:nvSpPr>
          <p:spPr>
            <a:xfrm>
              <a:off x="521208" y="4527804"/>
              <a:ext cx="290322" cy="377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01624" y="4512576"/>
              <a:ext cx="745998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353311" y="4512576"/>
              <a:ext cx="1111758" cy="4015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67712" y="4512576"/>
              <a:ext cx="886206" cy="4015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958084" y="4512576"/>
              <a:ext cx="334530" cy="4015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04387" y="4512576"/>
              <a:ext cx="1062989" cy="40156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925823" y="4512576"/>
              <a:ext cx="299465" cy="4015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21208" y="4954524"/>
              <a:ext cx="290322" cy="37718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01624" y="4939296"/>
              <a:ext cx="745998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74647" y="4939296"/>
              <a:ext cx="851154" cy="40156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052827" y="4939296"/>
              <a:ext cx="881634" cy="40156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64536" y="4939296"/>
              <a:ext cx="334530" cy="4015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7603" y="4939296"/>
              <a:ext cx="1061466" cy="40156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747515" y="4939296"/>
              <a:ext cx="297954" cy="40156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/>
          <p:nvPr/>
        </p:nvSpPr>
        <p:spPr>
          <a:xfrm>
            <a:off x="615492" y="3060903"/>
            <a:ext cx="11017885" cy="2587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Arial"/>
                <a:cs typeface="Arial"/>
              </a:rPr>
              <a:t>Ámbitos 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competencias: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dirty="0" sz="1400" spc="-5" b="1">
                <a:latin typeface="Arial"/>
                <a:cs typeface="Arial"/>
              </a:rPr>
              <a:t>1.	</a:t>
            </a:r>
            <a:r>
              <a:rPr dirty="0" sz="1400" spc="-10" b="1">
                <a:latin typeface="Arial"/>
                <a:cs typeface="Arial"/>
              </a:rPr>
              <a:t>ESTADO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algn="just" marL="299085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Poder </a:t>
            </a:r>
            <a:r>
              <a:rPr dirty="0" sz="1400" spc="-10" b="1">
                <a:latin typeface="Arial"/>
                <a:cs typeface="Arial"/>
              </a:rPr>
              <a:t>ejecutivo </a:t>
            </a:r>
            <a:r>
              <a:rPr dirty="0" sz="1400" spc="-5" b="1">
                <a:latin typeface="Arial"/>
                <a:cs typeface="Arial"/>
              </a:rPr>
              <a:t>(federal </a:t>
            </a:r>
            <a:r>
              <a:rPr dirty="0" sz="1400" b="1">
                <a:latin typeface="Arial"/>
                <a:cs typeface="Arial"/>
              </a:rPr>
              <a:t>y </a:t>
            </a:r>
            <a:r>
              <a:rPr dirty="0" sz="1400" spc="-5" b="1">
                <a:latin typeface="Arial"/>
                <a:cs typeface="Arial"/>
              </a:rPr>
              <a:t>estatales): </a:t>
            </a:r>
            <a:r>
              <a:rPr dirty="0" sz="1400" spc="-5">
                <a:latin typeface="Arial"/>
                <a:cs typeface="Arial"/>
              </a:rPr>
              <a:t>Pueblos indígenas (INPI), Secretaría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Cultura, Secretaría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Educación, Secretaría de Salud,  </a:t>
            </a:r>
            <a:r>
              <a:rPr dirty="0" sz="1400">
                <a:latin typeface="Arial"/>
                <a:cs typeface="Arial"/>
              </a:rPr>
              <a:t>Secretaría </a:t>
            </a:r>
            <a:r>
              <a:rPr dirty="0" sz="1400" spc="-5">
                <a:latin typeface="Arial"/>
                <a:cs typeface="Arial"/>
              </a:rPr>
              <a:t>de Turismo, Secretaría de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Finanzas.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Poder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legislativo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(federal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y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estatales):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Comisión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pueblos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indígenas,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Comisión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Cultura,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Comisión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de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Educación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450">
              <a:latin typeface="Arial"/>
              <a:cs typeface="Arial"/>
            </a:endParaRPr>
          </a:p>
          <a:p>
            <a:pPr algn="just" marL="299085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dirty="0" sz="1400" spc="-5" b="1">
                <a:latin typeface="Arial"/>
                <a:cs typeface="Arial"/>
              </a:rPr>
              <a:t>Poder judicial (federal </a:t>
            </a:r>
            <a:r>
              <a:rPr dirty="0" sz="1400" b="1">
                <a:latin typeface="Arial"/>
                <a:cs typeface="Arial"/>
              </a:rPr>
              <a:t>y </a:t>
            </a:r>
            <a:r>
              <a:rPr dirty="0" sz="1400" spc="-5" b="1">
                <a:latin typeface="Arial"/>
                <a:cs typeface="Arial"/>
              </a:rPr>
              <a:t>estatales): </a:t>
            </a:r>
            <a:r>
              <a:rPr dirty="0" sz="1400" spc="-5">
                <a:latin typeface="Arial"/>
                <a:cs typeface="Arial"/>
              </a:rPr>
              <a:t>La Suprema Corte de Justicia de </a:t>
            </a:r>
            <a:r>
              <a:rPr dirty="0" sz="1400">
                <a:latin typeface="Arial"/>
                <a:cs typeface="Arial"/>
              </a:rPr>
              <a:t>la </a:t>
            </a:r>
            <a:r>
              <a:rPr dirty="0" sz="1400" spc="-5">
                <a:latin typeface="Arial"/>
                <a:cs typeface="Arial"/>
              </a:rPr>
              <a:t>Nación; El Tribunal Electoral; Los Plenos Regionales; </a:t>
            </a:r>
            <a:r>
              <a:rPr dirty="0" sz="1400" spc="-15">
                <a:latin typeface="Arial"/>
                <a:cs typeface="Arial"/>
              </a:rPr>
              <a:t>Los  </a:t>
            </a:r>
            <a:r>
              <a:rPr dirty="0" sz="1400" spc="-5">
                <a:latin typeface="Arial"/>
                <a:cs typeface="Arial"/>
              </a:rPr>
              <a:t>Tribunales Colegiados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Circuito; Los Tribunales Colegiados de Apelación; Los Juzgados </a:t>
            </a:r>
            <a:r>
              <a:rPr dirty="0" sz="1400" spc="-10">
                <a:latin typeface="Arial"/>
                <a:cs typeface="Arial"/>
              </a:rPr>
              <a:t>de </a:t>
            </a:r>
            <a:r>
              <a:rPr dirty="0" sz="1400" spc="-5">
                <a:latin typeface="Arial"/>
                <a:cs typeface="Arial"/>
              </a:rPr>
              <a:t>Distrito, </a:t>
            </a:r>
            <a:r>
              <a:rPr dirty="0" sz="1400">
                <a:latin typeface="Arial"/>
                <a:cs typeface="Arial"/>
              </a:rPr>
              <a:t>y </a:t>
            </a:r>
            <a:r>
              <a:rPr dirty="0" sz="1400" spc="-5">
                <a:latin typeface="Arial"/>
                <a:cs typeface="Arial"/>
              </a:rPr>
              <a:t>El Consejo de </a:t>
            </a:r>
            <a:r>
              <a:rPr dirty="0" sz="1400" spc="-10">
                <a:latin typeface="Arial"/>
                <a:cs typeface="Arial"/>
              </a:rPr>
              <a:t>la Judicatura  </a:t>
            </a:r>
            <a:r>
              <a:rPr dirty="0" sz="1400" spc="-5">
                <a:latin typeface="Arial"/>
                <a:cs typeface="Arial"/>
              </a:rPr>
              <a:t>Federal.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19400" marR="5080" indent="-25577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Perspectivas </a:t>
            </a:r>
            <a:r>
              <a:rPr dirty="0"/>
              <a:t>del Decenio Internacional de</a:t>
            </a:r>
            <a:r>
              <a:rPr dirty="0" spc="-180"/>
              <a:t> </a:t>
            </a:r>
            <a:r>
              <a:rPr dirty="0"/>
              <a:t>las  </a:t>
            </a:r>
            <a:r>
              <a:rPr dirty="0" spc="-5"/>
              <a:t>Lenguas</a:t>
            </a:r>
            <a:r>
              <a:rPr dirty="0" spc="-40"/>
              <a:t> </a:t>
            </a:r>
            <a:r>
              <a:rPr dirty="0" spc="-5"/>
              <a:t>Indígenas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2913" y="1281760"/>
            <a:ext cx="1979295" cy="6673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Arial"/>
                <a:cs typeface="Arial"/>
              </a:rPr>
              <a:t>PUEBLOS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INDÍGENAS:</a:t>
            </a:r>
            <a:endParaRPr sz="1400">
              <a:latin typeface="Arial"/>
              <a:cs typeface="Arial"/>
            </a:endParaRPr>
          </a:p>
          <a:p>
            <a:pPr marL="12700" marR="23876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Arial"/>
                <a:cs typeface="Arial"/>
              </a:rPr>
              <a:t>Municipios indígenas  Agencias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municipales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62227" y="2734068"/>
            <a:ext cx="938530" cy="401955"/>
            <a:chOff x="1062227" y="2734068"/>
            <a:chExt cx="938530" cy="401955"/>
          </a:xfrm>
        </p:grpSpPr>
        <p:sp>
          <p:nvSpPr>
            <p:cNvPr id="4" name="object 4"/>
            <p:cNvSpPr/>
            <p:nvPr/>
          </p:nvSpPr>
          <p:spPr>
            <a:xfrm>
              <a:off x="1062227" y="2734068"/>
              <a:ext cx="938022" cy="4015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68907" y="2977953"/>
              <a:ext cx="724662" cy="465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062227" y="3800868"/>
            <a:ext cx="4672330" cy="401955"/>
            <a:chOff x="1062227" y="3800868"/>
            <a:chExt cx="4672330" cy="401955"/>
          </a:xfrm>
        </p:grpSpPr>
        <p:sp>
          <p:nvSpPr>
            <p:cNvPr id="7" name="object 7"/>
            <p:cNvSpPr/>
            <p:nvPr/>
          </p:nvSpPr>
          <p:spPr>
            <a:xfrm>
              <a:off x="1062227" y="3800868"/>
              <a:ext cx="1052322" cy="4015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68907" y="4044753"/>
              <a:ext cx="4458462" cy="465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17191" y="3800868"/>
              <a:ext cx="448830" cy="4015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173224" y="3800868"/>
              <a:ext cx="390906" cy="40156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69819" y="3800868"/>
              <a:ext cx="1328166" cy="40156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500627" y="3800868"/>
              <a:ext cx="1120902" cy="40156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24172" y="3800868"/>
              <a:ext cx="1251965" cy="4015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34583" y="3800868"/>
              <a:ext cx="299465" cy="40156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7153275">
              <a:lnSpc>
                <a:spcPct val="100000"/>
              </a:lnSpc>
              <a:spcBef>
                <a:spcPts val="105"/>
              </a:spcBef>
            </a:pPr>
            <a:r>
              <a:rPr dirty="0"/>
              <a:t>Autoridades </a:t>
            </a:r>
            <a:r>
              <a:rPr dirty="0" spc="-5"/>
              <a:t>de Bienes</a:t>
            </a:r>
            <a:r>
              <a:rPr dirty="0" spc="-125"/>
              <a:t> </a:t>
            </a:r>
            <a:r>
              <a:rPr dirty="0"/>
              <a:t>comunales  Consejo </a:t>
            </a:r>
            <a:r>
              <a:rPr dirty="0" spc="-5"/>
              <a:t>de </a:t>
            </a:r>
            <a:r>
              <a:rPr dirty="0"/>
              <a:t>ancianos  </a:t>
            </a:r>
            <a:r>
              <a:rPr dirty="0" spc="-5"/>
              <a:t>Gobernadores</a:t>
            </a:r>
            <a:r>
              <a:rPr dirty="0" spc="-45"/>
              <a:t> </a:t>
            </a:r>
            <a:r>
              <a:rPr dirty="0"/>
              <a:t>tradicionales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/>
          </a:p>
          <a:p>
            <a:pPr marL="12700">
              <a:lnSpc>
                <a:spcPct val="100000"/>
              </a:lnSpc>
            </a:pPr>
            <a:r>
              <a:rPr dirty="0" u="heavy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Agentes</a:t>
            </a:r>
          </a:p>
          <a:p>
            <a:pPr marL="268605" indent="-256540">
              <a:lnSpc>
                <a:spcPct val="100000"/>
              </a:lnSpc>
              <a:buAutoNum type="alphaLcParenR"/>
              <a:tabLst>
                <a:tab pos="269240" algn="l"/>
              </a:tabLst>
            </a:pPr>
            <a:r>
              <a:rPr dirty="0" spc="-5"/>
              <a:t>Institucionales: Secretarios, subsecretarios, </a:t>
            </a:r>
            <a:r>
              <a:rPr dirty="0"/>
              <a:t>directores generales, personal</a:t>
            </a:r>
            <a:r>
              <a:rPr dirty="0" spc="-210"/>
              <a:t> </a:t>
            </a:r>
            <a:r>
              <a:rPr dirty="0"/>
              <a:t>operativo</a:t>
            </a:r>
          </a:p>
          <a:p>
            <a:pPr marL="12700" marR="6350">
              <a:lnSpc>
                <a:spcPct val="100000"/>
              </a:lnSpc>
              <a:buAutoNum type="alphaLcParenR"/>
              <a:tabLst>
                <a:tab pos="328295" algn="l"/>
                <a:tab pos="2107565" algn="l"/>
              </a:tabLst>
            </a:pPr>
            <a:r>
              <a:rPr dirty="0" spc="-5"/>
              <a:t>Pueblos </a:t>
            </a:r>
            <a:r>
              <a:rPr dirty="0" spc="85"/>
              <a:t> </a:t>
            </a:r>
            <a:r>
              <a:rPr dirty="0" spc="-5"/>
              <a:t>indígenas:	presidentes municipales, regidores, academias, consejos </a:t>
            </a:r>
            <a:r>
              <a:rPr dirty="0" spc="-10"/>
              <a:t>de </a:t>
            </a:r>
            <a:r>
              <a:rPr dirty="0" spc="-5"/>
              <a:t>planificación lingüística, ONG’s,  colectivos</a:t>
            </a:r>
            <a:r>
              <a:rPr dirty="0" spc="-20"/>
              <a:t> </a:t>
            </a:r>
            <a:r>
              <a:rPr dirty="0" spc="-5"/>
              <a:t>comunitarios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/>
          </a:p>
          <a:p>
            <a:pPr marL="12700">
              <a:lnSpc>
                <a:spcPct val="100000"/>
              </a:lnSpc>
            </a:pPr>
            <a:r>
              <a:rPr dirty="0" u="heavy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Objetivos de 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dirty="0" u="heavy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planificación lingüística</a:t>
            </a:r>
            <a:r>
              <a:rPr dirty="0" u="heavy" spc="-1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comunitaria:</a:t>
            </a:r>
          </a:p>
          <a:p>
            <a:pPr marL="60960">
              <a:lnSpc>
                <a:spcPct val="100000"/>
              </a:lnSpc>
            </a:pPr>
            <a:r>
              <a:rPr dirty="0" spc="-5"/>
              <a:t>a). </a:t>
            </a:r>
            <a:r>
              <a:rPr dirty="0"/>
              <a:t>Ámbito</a:t>
            </a:r>
            <a:r>
              <a:rPr dirty="0" spc="-35"/>
              <a:t> </a:t>
            </a:r>
            <a:r>
              <a:rPr dirty="0"/>
              <a:t>local: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Sistematizar los sistemas de escritura de las lenguas</a:t>
            </a:r>
            <a:r>
              <a:rPr dirty="0" spc="-225"/>
              <a:t> </a:t>
            </a:r>
            <a:r>
              <a:rPr dirty="0"/>
              <a:t>indígenas</a:t>
            </a:r>
          </a:p>
          <a:p>
            <a:pPr marL="299085" marR="5080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pc="-5"/>
              <a:t>Institucionalizar el uso </a:t>
            </a:r>
            <a:r>
              <a:rPr dirty="0" spc="-10"/>
              <a:t>de </a:t>
            </a:r>
            <a:r>
              <a:rPr dirty="0" spc="-5"/>
              <a:t>las lenguas en el ámbito público </a:t>
            </a:r>
            <a:r>
              <a:rPr dirty="0"/>
              <a:t>y </a:t>
            </a:r>
            <a:r>
              <a:rPr dirty="0" spc="-5"/>
              <a:t>privado en </a:t>
            </a:r>
            <a:r>
              <a:rPr dirty="0"/>
              <a:t>la </a:t>
            </a:r>
            <a:r>
              <a:rPr dirty="0" spc="-5"/>
              <a:t>demarcación territorial correspondiente </a:t>
            </a:r>
            <a:r>
              <a:rPr dirty="0"/>
              <a:t>a </a:t>
            </a:r>
            <a:r>
              <a:rPr dirty="0" spc="-5"/>
              <a:t>cada  </a:t>
            </a:r>
            <a:r>
              <a:rPr dirty="0"/>
              <a:t>lengua.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Garantizar la </a:t>
            </a:r>
            <a:r>
              <a:rPr dirty="0" spc="-5"/>
              <a:t>transmisión </a:t>
            </a:r>
            <a:r>
              <a:rPr dirty="0"/>
              <a:t>intergeneracional </a:t>
            </a:r>
            <a:r>
              <a:rPr dirty="0" spc="-5"/>
              <a:t>de </a:t>
            </a:r>
            <a:r>
              <a:rPr dirty="0"/>
              <a:t>las lenguas</a:t>
            </a:r>
            <a:r>
              <a:rPr dirty="0" spc="-195"/>
              <a:t> </a:t>
            </a:r>
            <a:r>
              <a:rPr dirty="0"/>
              <a:t>indígenas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pc="-5"/>
              <a:t>Crear </a:t>
            </a:r>
            <a:r>
              <a:rPr dirty="0"/>
              <a:t>condiciones para la construcción </a:t>
            </a:r>
            <a:r>
              <a:rPr dirty="0" spc="-5"/>
              <a:t>de nuevos</a:t>
            </a:r>
            <a:r>
              <a:rPr dirty="0" spc="-180"/>
              <a:t> </a:t>
            </a:r>
            <a:r>
              <a:rPr dirty="0"/>
              <a:t>saberes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 spc="-5"/>
              <a:t>Generar </a:t>
            </a:r>
            <a:r>
              <a:rPr dirty="0"/>
              <a:t>ambientes </a:t>
            </a:r>
            <a:r>
              <a:rPr dirty="0" spc="-5"/>
              <a:t>de bilingüismo</a:t>
            </a:r>
            <a:r>
              <a:rPr dirty="0" spc="-125"/>
              <a:t> </a:t>
            </a:r>
            <a:r>
              <a:rPr dirty="0"/>
              <a:t>coordinado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/>
          </a:p>
          <a:p>
            <a:pPr marL="12700">
              <a:lnSpc>
                <a:spcPct val="100000"/>
              </a:lnSpc>
            </a:pPr>
            <a:r>
              <a:rPr dirty="0" spc="-5"/>
              <a:t>b). </a:t>
            </a:r>
            <a:r>
              <a:rPr dirty="0"/>
              <a:t>Ámbito</a:t>
            </a:r>
            <a:r>
              <a:rPr dirty="0" spc="-45"/>
              <a:t> </a:t>
            </a:r>
            <a:r>
              <a:rPr dirty="0"/>
              <a:t>nacional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Impulsar </a:t>
            </a:r>
            <a:r>
              <a:rPr dirty="0" spc="-5"/>
              <a:t>la transformación </a:t>
            </a:r>
            <a:r>
              <a:rPr dirty="0"/>
              <a:t>de </a:t>
            </a:r>
            <a:r>
              <a:rPr dirty="0" spc="-5"/>
              <a:t>la </a:t>
            </a:r>
            <a:r>
              <a:rPr dirty="0"/>
              <a:t>política lingüística </a:t>
            </a:r>
            <a:r>
              <a:rPr dirty="0" spc="-5"/>
              <a:t>hegemónica </a:t>
            </a:r>
            <a:r>
              <a:rPr dirty="0"/>
              <a:t>y homogénea</a:t>
            </a:r>
            <a:r>
              <a:rPr dirty="0" spc="-285"/>
              <a:t> </a:t>
            </a:r>
            <a:r>
              <a:rPr dirty="0" spc="-5"/>
              <a:t>del </a:t>
            </a:r>
            <a:r>
              <a:rPr dirty="0"/>
              <a:t>Estado </a:t>
            </a:r>
            <a:r>
              <a:rPr dirty="0" spc="-5"/>
              <a:t>mexicano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Incidir </a:t>
            </a:r>
            <a:r>
              <a:rPr dirty="0" spc="-5"/>
              <a:t>en </a:t>
            </a:r>
            <a:r>
              <a:rPr dirty="0"/>
              <a:t>la </a:t>
            </a:r>
            <a:r>
              <a:rPr dirty="0" spc="-5"/>
              <a:t>construcción </a:t>
            </a:r>
            <a:r>
              <a:rPr dirty="0"/>
              <a:t>de </a:t>
            </a:r>
            <a:r>
              <a:rPr dirty="0" spc="-5"/>
              <a:t>un </a:t>
            </a:r>
            <a:r>
              <a:rPr dirty="0"/>
              <a:t>Estado </a:t>
            </a:r>
            <a:r>
              <a:rPr dirty="0" spc="-5"/>
              <a:t>multicultural </a:t>
            </a:r>
            <a:r>
              <a:rPr dirty="0"/>
              <a:t>y</a:t>
            </a:r>
            <a:r>
              <a:rPr dirty="0" spc="-180"/>
              <a:t> </a:t>
            </a:r>
            <a:r>
              <a:rPr dirty="0"/>
              <a:t>multilingüe</a:t>
            </a:r>
          </a:p>
          <a:p>
            <a:pPr marL="299085" indent="-287020">
              <a:lnSpc>
                <a:spcPct val="100000"/>
              </a:lnSpc>
              <a:buFont typeface="Wingdings"/>
              <a:buChar char=""/>
              <a:tabLst>
                <a:tab pos="299085" algn="l"/>
                <a:tab pos="299720" algn="l"/>
              </a:tabLst>
            </a:pPr>
            <a:r>
              <a:rPr dirty="0"/>
              <a:t>Impulsar </a:t>
            </a:r>
            <a:r>
              <a:rPr dirty="0" spc="-5"/>
              <a:t>el bilingüismo en el </a:t>
            </a:r>
            <a:r>
              <a:rPr dirty="0"/>
              <a:t>Sistema </a:t>
            </a:r>
            <a:r>
              <a:rPr dirty="0" spc="-5"/>
              <a:t>Educativo</a:t>
            </a:r>
            <a:r>
              <a:rPr dirty="0" spc="-125"/>
              <a:t> </a:t>
            </a:r>
            <a:r>
              <a:rPr dirty="0"/>
              <a:t>Nacional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248562" y="522858"/>
            <a:ext cx="881951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Perspectivas </a:t>
            </a:r>
            <a:r>
              <a:rPr dirty="0"/>
              <a:t>del Decenio Internacional de</a:t>
            </a:r>
            <a:r>
              <a:rPr dirty="0" spc="-175"/>
              <a:t> </a:t>
            </a:r>
            <a:r>
              <a:rPr dirty="0"/>
              <a:t>las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06190" y="1010233"/>
            <a:ext cx="370268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solidFill>
                  <a:srgbClr val="6D142D"/>
                </a:solidFill>
                <a:latin typeface="Arial"/>
                <a:cs typeface="Arial"/>
              </a:rPr>
              <a:t>Lenguas</a:t>
            </a:r>
            <a:r>
              <a:rPr dirty="0" sz="3200" spc="-60" b="1">
                <a:solidFill>
                  <a:srgbClr val="6D142D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6D142D"/>
                </a:solidFill>
                <a:latin typeface="Arial"/>
                <a:cs typeface="Arial"/>
              </a:rPr>
              <a:t>Indígenas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856" y="1752600"/>
            <a:ext cx="3541395" cy="455295"/>
            <a:chOff x="371856" y="1752600"/>
            <a:chExt cx="3541395" cy="455295"/>
          </a:xfrm>
        </p:grpSpPr>
        <p:sp>
          <p:nvSpPr>
            <p:cNvPr id="3" name="object 3"/>
            <p:cNvSpPr/>
            <p:nvPr/>
          </p:nvSpPr>
          <p:spPr>
            <a:xfrm>
              <a:off x="371856" y="1752600"/>
              <a:ext cx="1251966" cy="45491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93776" y="2032958"/>
              <a:ext cx="3297174" cy="49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11223" y="1752600"/>
              <a:ext cx="508266" cy="45491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05356" y="1752600"/>
              <a:ext cx="2140458" cy="45491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73779" y="1752600"/>
              <a:ext cx="339102" cy="45491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371856" y="3459479"/>
            <a:ext cx="1233805" cy="455295"/>
            <a:chOff x="371856" y="3459479"/>
            <a:chExt cx="1233805" cy="455295"/>
          </a:xfrm>
        </p:grpSpPr>
        <p:sp>
          <p:nvSpPr>
            <p:cNvPr id="9" name="object 9"/>
            <p:cNvSpPr/>
            <p:nvPr/>
          </p:nvSpPr>
          <p:spPr>
            <a:xfrm>
              <a:off x="371856" y="3459479"/>
              <a:ext cx="1166622" cy="4549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93776" y="3739838"/>
              <a:ext cx="989838" cy="494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66444" y="3459479"/>
              <a:ext cx="339102" cy="45491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486257" y="1801748"/>
            <a:ext cx="10876280" cy="3927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Estrategia de</a:t>
            </a:r>
            <a:r>
              <a:rPr dirty="0" u="heavy" sz="160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corresponsabilidad: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AutoNum type="alphaLcParenR"/>
              <a:tabLst>
                <a:tab pos="308610" algn="l"/>
              </a:tabLst>
            </a:pPr>
            <a:r>
              <a:rPr dirty="0" sz="1600" spc="-5">
                <a:latin typeface="Arial"/>
                <a:cs typeface="Arial"/>
              </a:rPr>
              <a:t>Acuerdos de coordinación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intergubernamental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165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AutoNum type="alphaLcParenR"/>
              <a:tabLst>
                <a:tab pos="308610" algn="l"/>
              </a:tabLst>
            </a:pPr>
            <a:r>
              <a:rPr dirty="0" sz="1600" spc="-5">
                <a:latin typeface="Arial"/>
                <a:cs typeface="Arial"/>
              </a:rPr>
              <a:t>Acuerdos de coordinación regional entre presidentes municipales indígenas (comunitaria, intercomunitaria y</a:t>
            </a:r>
            <a:r>
              <a:rPr dirty="0" sz="1600" spc="3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regional)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Acciones: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AutoNum type="alphaLcParenR"/>
              <a:tabLst>
                <a:tab pos="308610" algn="l"/>
              </a:tabLst>
            </a:pPr>
            <a:r>
              <a:rPr dirty="0" sz="1600" spc="-5">
                <a:latin typeface="Arial"/>
                <a:cs typeface="Arial"/>
              </a:rPr>
              <a:t>Instituir Consejos de Planificación Lingüística</a:t>
            </a:r>
            <a:r>
              <a:rPr dirty="0" sz="16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Comunitaria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lphaLcParenR"/>
            </a:pPr>
            <a:endParaRPr sz="165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AutoNum type="alphaLcParenR"/>
              <a:tabLst>
                <a:tab pos="308610" algn="l"/>
              </a:tabLst>
            </a:pPr>
            <a:r>
              <a:rPr dirty="0" sz="1600" spc="-5">
                <a:latin typeface="Arial"/>
                <a:cs typeface="Arial"/>
              </a:rPr>
              <a:t>Generar modelos de planificación lingüística</a:t>
            </a:r>
            <a:r>
              <a:rPr dirty="0" sz="1600" spc="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comunitaria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lphaLcParenR"/>
            </a:pPr>
            <a:endParaRPr sz="1650">
              <a:latin typeface="Arial"/>
              <a:cs typeface="Arial"/>
            </a:endParaRPr>
          </a:p>
          <a:p>
            <a:pPr marL="295910" indent="-28384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96545" algn="l"/>
              </a:tabLst>
            </a:pPr>
            <a:r>
              <a:rPr dirty="0" sz="1600" spc="-5">
                <a:latin typeface="Arial"/>
                <a:cs typeface="Arial"/>
              </a:rPr>
              <a:t>Conformar consejos asesores de planificación</a:t>
            </a:r>
            <a:r>
              <a:rPr dirty="0" sz="1600" spc="1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lingüística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AutoNum type="alphaLcParenR"/>
            </a:pPr>
            <a:endParaRPr sz="165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AutoNum type="alphaLcParenR"/>
              <a:tabLst>
                <a:tab pos="308610" algn="l"/>
              </a:tabLst>
            </a:pPr>
            <a:r>
              <a:rPr dirty="0" sz="1600" spc="-5">
                <a:latin typeface="Arial"/>
                <a:cs typeface="Arial"/>
              </a:rPr>
              <a:t>Constituir coalición de presidentes municipales para el desarrollo lingüístico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regional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819400" marR="5080" indent="-255778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Perspectivas </a:t>
            </a:r>
            <a:r>
              <a:rPr dirty="0"/>
              <a:t>del Decenio Internacional de</a:t>
            </a:r>
            <a:r>
              <a:rPr dirty="0" spc="-180"/>
              <a:t> </a:t>
            </a:r>
            <a:r>
              <a:rPr dirty="0"/>
              <a:t>las  </a:t>
            </a:r>
            <a:r>
              <a:rPr dirty="0" spc="-5"/>
              <a:t>Lenguas</a:t>
            </a:r>
            <a:r>
              <a:rPr dirty="0" spc="-40"/>
              <a:t> </a:t>
            </a:r>
            <a:r>
              <a:rPr dirty="0" spc="-5"/>
              <a:t>Indígenas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1455" y="3229355"/>
            <a:ext cx="2355850" cy="455295"/>
            <a:chOff x="981455" y="3229355"/>
            <a:chExt cx="2355850" cy="455295"/>
          </a:xfrm>
        </p:grpSpPr>
        <p:sp>
          <p:nvSpPr>
            <p:cNvPr id="3" name="object 3"/>
            <p:cNvSpPr/>
            <p:nvPr/>
          </p:nvSpPr>
          <p:spPr>
            <a:xfrm>
              <a:off x="981455" y="3229355"/>
              <a:ext cx="2355342" cy="45491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03375" y="3509714"/>
              <a:ext cx="2111502" cy="49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96467" y="2303144"/>
            <a:ext cx="6783070" cy="3195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95"/>
              </a:spcBef>
              <a:buFont typeface="Arial"/>
              <a:buAutoNum type="alphaLcParenR"/>
              <a:tabLst>
                <a:tab pos="308610" algn="l"/>
              </a:tabLst>
            </a:pPr>
            <a:r>
              <a:rPr dirty="0" sz="1600" spc="-5" b="1">
                <a:latin typeface="Arial"/>
                <a:cs typeface="Arial"/>
              </a:rPr>
              <a:t>Plan de acción de</a:t>
            </a:r>
            <a:r>
              <a:rPr dirty="0" sz="1600" spc="2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México</a:t>
            </a:r>
            <a:endParaRPr sz="1600">
              <a:latin typeface="Arial"/>
              <a:cs typeface="Arial"/>
            </a:endParaRPr>
          </a:p>
          <a:p>
            <a:pPr marL="12700" marR="2108835">
              <a:lnSpc>
                <a:spcPts val="3840"/>
              </a:lnSpc>
              <a:spcBef>
                <a:spcPts val="445"/>
              </a:spcBef>
              <a:buFont typeface="Arial"/>
              <a:buAutoNum type="alphaLcParenR"/>
              <a:tabLst>
                <a:tab pos="308610" algn="l"/>
              </a:tabLst>
            </a:pPr>
            <a:r>
              <a:rPr dirty="0" sz="1600" spc="-5" b="1">
                <a:latin typeface="Arial"/>
                <a:cs typeface="Arial"/>
              </a:rPr>
              <a:t>Plan de desarrollo lingüístico de cada lengua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Acciones</a:t>
            </a:r>
            <a:r>
              <a:rPr dirty="0" u="heavy" sz="1600" spc="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inmediatas: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7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Diagnóstico de acciones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institucionales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Diagnóstico de acciones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comunitarias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Censo sociolingüístico de cada pueblo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indígena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Decálogo de cada lengua indígena 2022 -</a:t>
            </a:r>
            <a:r>
              <a:rPr dirty="0" sz="1600" spc="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2032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Conformación de equipo operativo (institucional y</a:t>
            </a:r>
            <a:r>
              <a:rPr dirty="0" sz="1600" spc="2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comunitario)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Modelo de normalización e institucionalización de las lenguas</a:t>
            </a:r>
            <a:r>
              <a:rPr dirty="0" sz="1600" spc="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indígenas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dirty="0" sz="1600" spc="-5">
                <a:latin typeface="Arial"/>
                <a:cs typeface="Arial"/>
              </a:rPr>
              <a:t>Modelo de planificación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lingüística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823" rIns="0" bIns="0" rtlCol="0" vert="horz">
            <a:spAutoFit/>
          </a:bodyPr>
          <a:lstStyle/>
          <a:p>
            <a:pPr marL="1876425" marR="5080" indent="-1590040">
              <a:lnSpc>
                <a:spcPct val="100000"/>
              </a:lnSpc>
              <a:spcBef>
                <a:spcPts val="105"/>
              </a:spcBef>
            </a:pPr>
            <a:r>
              <a:rPr dirty="0"/>
              <a:t>Plan de </a:t>
            </a:r>
            <a:r>
              <a:rPr dirty="0" spc="-5"/>
              <a:t>acción </a:t>
            </a:r>
            <a:r>
              <a:rPr dirty="0"/>
              <a:t>del Decenio Internacional de</a:t>
            </a:r>
            <a:r>
              <a:rPr dirty="0" spc="-215"/>
              <a:t> </a:t>
            </a:r>
            <a:r>
              <a:rPr dirty="0"/>
              <a:t>las  </a:t>
            </a:r>
            <a:r>
              <a:rPr dirty="0" spc="-5"/>
              <a:t>Lenguas Indígenas 2022 </a:t>
            </a:r>
            <a:r>
              <a:rPr dirty="0"/>
              <a:t>-</a:t>
            </a:r>
            <a:r>
              <a:rPr dirty="0" spc="-95"/>
              <a:t> </a:t>
            </a:r>
            <a:r>
              <a:rPr dirty="0" spc="-10"/>
              <a:t>2032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1985" y="1425066"/>
            <a:ext cx="6830695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i="1">
                <a:latin typeface="Arial"/>
                <a:cs typeface="Arial"/>
              </a:rPr>
              <a:t>Cuando una lengua muere, un </a:t>
            </a:r>
            <a:r>
              <a:rPr dirty="0" sz="2000" spc="-5" i="1">
                <a:latin typeface="Arial"/>
                <a:cs typeface="Arial"/>
              </a:rPr>
              <a:t>pedazo </a:t>
            </a:r>
            <a:r>
              <a:rPr dirty="0" sz="2000" i="1">
                <a:latin typeface="Arial"/>
                <a:cs typeface="Arial"/>
              </a:rPr>
              <a:t>de </a:t>
            </a:r>
            <a:r>
              <a:rPr dirty="0" sz="2000" spc="-5" i="1">
                <a:latin typeface="Arial"/>
                <a:cs typeface="Arial"/>
              </a:rPr>
              <a:t>nuestra patria </a:t>
            </a:r>
            <a:r>
              <a:rPr dirty="0" sz="2000" spc="-10" i="1">
                <a:latin typeface="Arial"/>
                <a:cs typeface="Arial"/>
              </a:rPr>
              <a:t>se  </a:t>
            </a:r>
            <a:r>
              <a:rPr dirty="0" sz="2000" i="1">
                <a:latin typeface="Arial"/>
                <a:cs typeface="Arial"/>
              </a:rPr>
              <a:t>rompe, el </a:t>
            </a:r>
            <a:r>
              <a:rPr dirty="0" sz="2000" spc="-5" i="1">
                <a:latin typeface="Arial"/>
                <a:cs typeface="Arial"/>
              </a:rPr>
              <a:t>proyecto </a:t>
            </a:r>
            <a:r>
              <a:rPr dirty="0" sz="2000" i="1">
                <a:latin typeface="Arial"/>
                <a:cs typeface="Arial"/>
              </a:rPr>
              <a:t>de nación se </a:t>
            </a:r>
            <a:r>
              <a:rPr dirty="0" sz="2000" spc="-5" i="1">
                <a:latin typeface="Arial"/>
                <a:cs typeface="Arial"/>
              </a:rPr>
              <a:t>empobrece, </a:t>
            </a:r>
            <a:r>
              <a:rPr dirty="0" sz="2000" i="1">
                <a:latin typeface="Arial"/>
                <a:cs typeface="Arial"/>
              </a:rPr>
              <a:t>una </a:t>
            </a:r>
            <a:r>
              <a:rPr dirty="0" sz="2000" spc="-5" i="1">
                <a:latin typeface="Arial"/>
                <a:cs typeface="Arial"/>
              </a:rPr>
              <a:t>vena </a:t>
            </a:r>
            <a:r>
              <a:rPr dirty="0" sz="2000" i="1">
                <a:latin typeface="Arial"/>
                <a:cs typeface="Arial"/>
              </a:rPr>
              <a:t>del  mundo deja de circular, </a:t>
            </a:r>
            <a:r>
              <a:rPr dirty="0" sz="2000" spc="-5" i="1">
                <a:latin typeface="Arial"/>
                <a:cs typeface="Arial"/>
              </a:rPr>
              <a:t>la </a:t>
            </a:r>
            <a:r>
              <a:rPr dirty="0" sz="2000" i="1">
                <a:latin typeface="Arial"/>
                <a:cs typeface="Arial"/>
              </a:rPr>
              <a:t>respiración del planeta </a:t>
            </a:r>
            <a:r>
              <a:rPr dirty="0" sz="2000" spc="5" i="1">
                <a:latin typeface="Arial"/>
                <a:cs typeface="Arial"/>
              </a:rPr>
              <a:t>se  </a:t>
            </a:r>
            <a:r>
              <a:rPr dirty="0" sz="2000" i="1">
                <a:latin typeface="Arial"/>
                <a:cs typeface="Arial"/>
              </a:rPr>
              <a:t>contiene, el aire </a:t>
            </a:r>
            <a:r>
              <a:rPr dirty="0" sz="2000" spc="-5" i="1">
                <a:latin typeface="Arial"/>
                <a:cs typeface="Arial"/>
              </a:rPr>
              <a:t>apaga su canto. El </a:t>
            </a:r>
            <a:r>
              <a:rPr dirty="0" sz="2000" i="1">
                <a:latin typeface="Arial"/>
                <a:cs typeface="Arial"/>
              </a:rPr>
              <a:t>pulso de </a:t>
            </a:r>
            <a:r>
              <a:rPr dirty="0" sz="2000" spc="-5" i="1">
                <a:latin typeface="Arial"/>
                <a:cs typeface="Arial"/>
              </a:rPr>
              <a:t>una </a:t>
            </a:r>
            <a:r>
              <a:rPr dirty="0" sz="2000" i="1">
                <a:latin typeface="Arial"/>
                <a:cs typeface="Arial"/>
              </a:rPr>
              <a:t>nación  está </a:t>
            </a:r>
            <a:r>
              <a:rPr dirty="0" sz="2000" spc="-10" i="1">
                <a:latin typeface="Arial"/>
                <a:cs typeface="Arial"/>
              </a:rPr>
              <a:t>en </a:t>
            </a:r>
            <a:r>
              <a:rPr dirty="0" sz="2000" i="1">
                <a:latin typeface="Arial"/>
                <a:cs typeface="Arial"/>
              </a:rPr>
              <a:t>el palpitar </a:t>
            </a:r>
            <a:r>
              <a:rPr dirty="0" sz="2000" spc="-10" i="1">
                <a:latin typeface="Arial"/>
                <a:cs typeface="Arial"/>
              </a:rPr>
              <a:t>de </a:t>
            </a:r>
            <a:r>
              <a:rPr dirty="0" sz="2000" i="1">
                <a:latin typeface="Arial"/>
                <a:cs typeface="Arial"/>
              </a:rPr>
              <a:t>sus lenguas, de sus músicas, de sus  danzas, de sus colores, </a:t>
            </a:r>
            <a:r>
              <a:rPr dirty="0" sz="2000" spc="-10" i="1">
                <a:latin typeface="Arial"/>
                <a:cs typeface="Arial"/>
              </a:rPr>
              <a:t>de </a:t>
            </a:r>
            <a:r>
              <a:rPr dirty="0" sz="2000" i="1">
                <a:latin typeface="Arial"/>
                <a:cs typeface="Arial"/>
              </a:rPr>
              <a:t>sus olores; en </a:t>
            </a:r>
            <a:r>
              <a:rPr dirty="0" sz="2000" spc="-5" i="1">
                <a:latin typeface="Arial"/>
                <a:cs typeface="Arial"/>
              </a:rPr>
              <a:t>su </a:t>
            </a:r>
            <a:r>
              <a:rPr dirty="0" sz="2000" i="1">
                <a:latin typeface="Arial"/>
                <a:cs typeface="Arial"/>
              </a:rPr>
              <a:t>suma, de </a:t>
            </a:r>
            <a:r>
              <a:rPr dirty="0" sz="2000" spc="-10" i="1">
                <a:latin typeface="Arial"/>
                <a:cs typeface="Arial"/>
              </a:rPr>
              <a:t>su  </a:t>
            </a:r>
            <a:r>
              <a:rPr dirty="0" sz="2000" i="1">
                <a:latin typeface="Arial"/>
                <a:cs typeface="Arial"/>
              </a:rPr>
              <a:t>diversidad cultural y</a:t>
            </a:r>
            <a:r>
              <a:rPr dirty="0" sz="2000" spc="-8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lingüística.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marL="4330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Juan Gregorio</a:t>
            </a:r>
            <a:r>
              <a:rPr dirty="0" sz="2000" spc="-11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Regino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105"/>
              </a:spcBef>
            </a:pPr>
            <a:r>
              <a:rPr dirty="0" spc="-495"/>
              <a:t>Sa’niä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44315" y="3521202"/>
            <a:ext cx="52146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60" b="1">
                <a:solidFill>
                  <a:srgbClr val="DEC8A1"/>
                </a:solidFill>
                <a:latin typeface="Verdana"/>
                <a:cs typeface="Verdana"/>
              </a:rPr>
              <a:t>¡GRACIAS </a:t>
            </a:r>
            <a:r>
              <a:rPr dirty="0" sz="3600" spc="-100" b="1">
                <a:solidFill>
                  <a:srgbClr val="DEC8A1"/>
                </a:solidFill>
                <a:latin typeface="Verdana"/>
                <a:cs typeface="Verdana"/>
              </a:rPr>
              <a:t>A</a:t>
            </a:r>
            <a:r>
              <a:rPr dirty="0" sz="3600" spc="-290" b="1">
                <a:solidFill>
                  <a:srgbClr val="DEC8A1"/>
                </a:solidFill>
                <a:latin typeface="Verdana"/>
                <a:cs typeface="Verdana"/>
              </a:rPr>
              <a:t> </a:t>
            </a:r>
            <a:r>
              <a:rPr dirty="0" sz="3600" spc="-190" b="1">
                <a:solidFill>
                  <a:srgbClr val="DEC8A1"/>
                </a:solidFill>
                <a:latin typeface="Verdana"/>
                <a:cs typeface="Verdana"/>
              </a:rPr>
              <a:t>USTEDES!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711" y="5728715"/>
            <a:ext cx="5405628" cy="7617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1417" rIns="0" bIns="0" rtlCol="0" vert="horz">
            <a:spAutoFit/>
          </a:bodyPr>
          <a:lstStyle/>
          <a:p>
            <a:pPr marL="3314700" marR="5080" indent="-2607945">
              <a:lnSpc>
                <a:spcPts val="3410"/>
              </a:lnSpc>
              <a:spcBef>
                <a:spcPts val="575"/>
              </a:spcBef>
            </a:pPr>
            <a:r>
              <a:rPr dirty="0"/>
              <a:t>Constitución Política de los Estados</a:t>
            </a:r>
            <a:r>
              <a:rPr dirty="0" spc="-215"/>
              <a:t> </a:t>
            </a:r>
            <a:r>
              <a:rPr dirty="0"/>
              <a:t>Unidos  Mexicanos Art</a:t>
            </a:r>
            <a:r>
              <a:rPr dirty="0" spc="-40"/>
              <a:t> </a:t>
            </a:r>
            <a:r>
              <a:rPr dirty="0" spc="-280"/>
              <a:t>2</a:t>
            </a:r>
            <a:r>
              <a:rPr dirty="0" spc="-280">
                <a:latin typeface="Verdana"/>
                <a:cs typeface="Verdana"/>
              </a:rPr>
              <a:t>°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9006" y="1982470"/>
          <a:ext cx="11540490" cy="362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/>
                <a:gridCol w="9721215"/>
              </a:tblGrid>
              <a:tr h="10058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Estado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825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500">
                          <a:latin typeface="Arial"/>
                          <a:cs typeface="Arial"/>
                        </a:rPr>
                        <a:t>La Nación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tiene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una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composición pluricultural sustentada originalmente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sus pueblos indígenas que son  aquellos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que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descienden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poblaciones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que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habitaban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en el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territorio actual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del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país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al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iniciarse la colonización 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y que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conservan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sus propias instituciones sociales, económicas, culturales y políticas,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o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parte de</a:t>
                      </a:r>
                      <a:r>
                        <a:rPr dirty="0" sz="1500" spc="-2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ellas.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</a:tr>
              <a:tr h="2606065">
                <a:tc>
                  <a:txBody>
                    <a:bodyPr/>
                    <a:lstStyle/>
                    <a:p>
                      <a:pPr marL="90805" marR="81026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b="1">
                          <a:latin typeface="Arial"/>
                          <a:cs typeface="Arial"/>
                        </a:rPr>
                        <a:t>Pueblos 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Indíg</a:t>
                      </a:r>
                      <a:r>
                        <a:rPr dirty="0" sz="1500" spc="5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na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  <a:tc>
                  <a:txBody>
                    <a:bodyPr/>
                    <a:lstStyle/>
                    <a:p>
                      <a:pPr algn="just" marL="91440" marR="844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A.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Esta Constitución reconoce y garantiza el derecho de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los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pueblos y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las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comunidades indígenas a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la 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libre determinación </a:t>
                      </a:r>
                      <a:r>
                        <a:rPr dirty="0" sz="1500" spc="-30" b="1">
                          <a:latin typeface="Arial"/>
                          <a:cs typeface="Arial"/>
                        </a:rPr>
                        <a:t>y,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consecuencia, a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la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autonomía</a:t>
                      </a:r>
                      <a:r>
                        <a:rPr dirty="0" sz="15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para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: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just" marL="91440" marR="83185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IV.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Preservar y enriquecer sus lenguas, conocimientos y todos los elementos que constituyan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su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cultura  e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identidad.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just" marL="91440" marR="79375">
                        <a:lnSpc>
                          <a:spcPct val="100000"/>
                        </a:lnSpc>
                      </a:pPr>
                      <a:r>
                        <a:rPr dirty="0" sz="1500" spc="-5">
                          <a:latin typeface="Arial"/>
                          <a:cs typeface="Arial"/>
                        </a:rPr>
                        <a:t>VIII. Acceder plenamente a la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jurisdicción del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Estado. Para garantizar ese derecho,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todos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los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juicios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procedimientos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que sean parte,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individual o colectivamente,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se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deberán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tomar en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cuenta sus costumbres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y 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especificidades culturales respetando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los 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preceptos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500" spc="-10">
                          <a:latin typeface="Arial"/>
                          <a:cs typeface="Arial"/>
                        </a:rPr>
                        <a:t>esta </a:t>
                      </a:r>
                      <a:r>
                        <a:rPr dirty="0" sz="1500">
                          <a:latin typeface="Arial"/>
                          <a:cs typeface="Arial"/>
                        </a:rPr>
                        <a:t>Constitución.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Los indígenas tienen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en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todo  tiempo el derecho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a ser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asistidos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por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intérpretes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y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defensores </a:t>
                      </a:r>
                      <a:r>
                        <a:rPr dirty="0" sz="1500" spc="-10" b="1">
                          <a:latin typeface="Arial"/>
                          <a:cs typeface="Arial"/>
                        </a:rPr>
                        <a:t>que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tengan conocimiento de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su 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lengua </a:t>
                      </a:r>
                      <a:r>
                        <a:rPr dirty="0" sz="1500" b="1">
                          <a:latin typeface="Arial"/>
                          <a:cs typeface="Arial"/>
                        </a:rPr>
                        <a:t>y  cultura.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3E7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577460" y="2808351"/>
            <a:ext cx="6343015" cy="1579880"/>
            <a:chOff x="4577460" y="2808351"/>
            <a:chExt cx="6343015" cy="1579880"/>
          </a:xfrm>
        </p:grpSpPr>
        <p:sp>
          <p:nvSpPr>
            <p:cNvPr id="4" name="object 4"/>
            <p:cNvSpPr/>
            <p:nvPr/>
          </p:nvSpPr>
          <p:spPr>
            <a:xfrm>
              <a:off x="4583811" y="2814700"/>
              <a:ext cx="6330315" cy="1554480"/>
            </a:xfrm>
            <a:custGeom>
              <a:avLst/>
              <a:gdLst/>
              <a:ahLst/>
              <a:cxnLst/>
              <a:rect l="l" t="t" r="r" b="b"/>
              <a:pathLst>
                <a:path w="6330315" h="1554479">
                  <a:moveTo>
                    <a:pt x="1224140" y="0"/>
                  </a:moveTo>
                  <a:lnTo>
                    <a:pt x="0" y="0"/>
                  </a:lnTo>
                  <a:lnTo>
                    <a:pt x="0" y="1554480"/>
                  </a:lnTo>
                  <a:lnTo>
                    <a:pt x="1224140" y="1554480"/>
                  </a:lnTo>
                  <a:lnTo>
                    <a:pt x="1224140" y="0"/>
                  </a:lnTo>
                  <a:close/>
                </a:path>
                <a:path w="6330315" h="1554479">
                  <a:moveTo>
                    <a:pt x="6330188" y="0"/>
                  </a:moveTo>
                  <a:lnTo>
                    <a:pt x="1224153" y="0"/>
                  </a:lnTo>
                  <a:lnTo>
                    <a:pt x="1224153" y="1554480"/>
                  </a:lnTo>
                  <a:lnTo>
                    <a:pt x="6330188" y="1554480"/>
                  </a:lnTo>
                  <a:lnTo>
                    <a:pt x="6330188" y="0"/>
                  </a:lnTo>
                  <a:close/>
                </a:path>
              </a:pathLst>
            </a:custGeom>
            <a:solidFill>
              <a:srgbClr val="FFF3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77460" y="2808351"/>
              <a:ext cx="6343015" cy="1579880"/>
            </a:xfrm>
            <a:custGeom>
              <a:avLst/>
              <a:gdLst/>
              <a:ahLst/>
              <a:cxnLst/>
              <a:rect l="l" t="t" r="r" b="b"/>
              <a:pathLst>
                <a:path w="6343015" h="1579879">
                  <a:moveTo>
                    <a:pt x="1230502" y="0"/>
                  </a:moveTo>
                  <a:lnTo>
                    <a:pt x="1230502" y="1579880"/>
                  </a:lnTo>
                </a:path>
                <a:path w="6343015" h="1579879">
                  <a:moveTo>
                    <a:pt x="6350" y="0"/>
                  </a:moveTo>
                  <a:lnTo>
                    <a:pt x="6350" y="1579880"/>
                  </a:lnTo>
                </a:path>
                <a:path w="6343015" h="1579879">
                  <a:moveTo>
                    <a:pt x="6336538" y="0"/>
                  </a:moveTo>
                  <a:lnTo>
                    <a:pt x="6336538" y="1579880"/>
                  </a:lnTo>
                </a:path>
                <a:path w="6343015" h="1579879">
                  <a:moveTo>
                    <a:pt x="0" y="6350"/>
                  </a:moveTo>
                  <a:lnTo>
                    <a:pt x="6342888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7460" y="4369181"/>
              <a:ext cx="6343015" cy="0"/>
            </a:xfrm>
            <a:custGeom>
              <a:avLst/>
              <a:gdLst/>
              <a:ahLst/>
              <a:cxnLst/>
              <a:rect l="l" t="t" r="r" b="b"/>
              <a:pathLst>
                <a:path w="6343015" h="0">
                  <a:moveTo>
                    <a:pt x="0" y="0"/>
                  </a:moveTo>
                  <a:lnTo>
                    <a:pt x="6342888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90160" y="2821051"/>
            <a:ext cx="1211580" cy="1529080"/>
          </a:xfrm>
          <a:prstGeom prst="rect">
            <a:avLst/>
          </a:prstGeom>
          <a:solidFill>
            <a:srgbClr val="FFF3E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imes New Roman"/>
              <a:cs typeface="Times New Roman"/>
            </a:endParaRPr>
          </a:p>
          <a:p>
            <a:pPr marL="85725">
              <a:lnSpc>
                <a:spcPct val="100000"/>
              </a:lnSpc>
            </a:pPr>
            <a:r>
              <a:rPr dirty="0" sz="1600" spc="-10" b="1">
                <a:solidFill>
                  <a:srgbClr val="A32045"/>
                </a:solidFill>
                <a:latin typeface="Arial"/>
                <a:cs typeface="Arial"/>
              </a:rPr>
              <a:t>Artículo</a:t>
            </a:r>
            <a:r>
              <a:rPr dirty="0" sz="1600" spc="35" b="1">
                <a:solidFill>
                  <a:srgbClr val="A32045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A32045"/>
                </a:solidFill>
                <a:latin typeface="Arial"/>
                <a:cs typeface="Arial"/>
              </a:rPr>
              <a:t>5°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0292" y="2843911"/>
            <a:ext cx="493649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R="508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El Estado a través de sus tres órdenes de gobierno, -  Federación, Entidades Federativas y municipios-, en  los ámbitos </a:t>
            </a:r>
            <a:r>
              <a:rPr dirty="0" sz="1600" spc="-10">
                <a:latin typeface="Arial"/>
                <a:cs typeface="Arial"/>
              </a:rPr>
              <a:t>de </a:t>
            </a:r>
            <a:r>
              <a:rPr dirty="0" sz="1600" spc="-5">
                <a:latin typeface="Arial"/>
                <a:cs typeface="Arial"/>
              </a:rPr>
              <a:t>sus respectivas competencias,  </a:t>
            </a:r>
            <a:r>
              <a:rPr dirty="0" sz="1600" spc="-5" b="1">
                <a:latin typeface="Arial"/>
                <a:cs typeface="Arial"/>
              </a:rPr>
              <a:t>reconocerá, protegerá y promoverá la  preservación, desarrollo y uso de las</a:t>
            </a:r>
            <a:r>
              <a:rPr dirty="0" sz="1600" spc="204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lenguas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0292" y="4063110"/>
            <a:ext cx="21209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Arial"/>
                <a:cs typeface="Arial"/>
              </a:rPr>
              <a:t>indígenas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nacionales</a:t>
            </a:r>
            <a:r>
              <a:rPr dirty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7196" y="1917192"/>
            <a:ext cx="2663952" cy="37444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573" rIns="0" bIns="0" rtlCol="0" vert="horz">
            <a:spAutoFit/>
          </a:bodyPr>
          <a:lstStyle/>
          <a:p>
            <a:pPr marL="3303904" marR="5080" indent="-2536190">
              <a:lnSpc>
                <a:spcPct val="100000"/>
              </a:lnSpc>
              <a:spcBef>
                <a:spcPts val="105"/>
              </a:spcBef>
            </a:pPr>
            <a:r>
              <a:rPr dirty="0"/>
              <a:t>Ley </a:t>
            </a:r>
            <a:r>
              <a:rPr dirty="0" spc="-5"/>
              <a:t>General </a:t>
            </a:r>
            <a:r>
              <a:rPr dirty="0"/>
              <a:t>de Derechos </a:t>
            </a:r>
            <a:r>
              <a:rPr dirty="0" spc="-5"/>
              <a:t>Lingüísticos </a:t>
            </a:r>
            <a:r>
              <a:rPr dirty="0"/>
              <a:t>de</a:t>
            </a:r>
            <a:r>
              <a:rPr dirty="0" spc="-145"/>
              <a:t> </a:t>
            </a:r>
            <a:r>
              <a:rPr dirty="0"/>
              <a:t>los  Pueblos</a:t>
            </a:r>
            <a:r>
              <a:rPr dirty="0" spc="-50"/>
              <a:t> </a:t>
            </a:r>
            <a:r>
              <a:rPr dirty="0" spc="-5"/>
              <a:t>Indígenas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151" y="641731"/>
            <a:ext cx="10551160" cy="14897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5"/>
              </a:spcBef>
            </a:pPr>
            <a:r>
              <a:rPr dirty="0"/>
              <a:t>Derechos </a:t>
            </a:r>
            <a:r>
              <a:rPr dirty="0" spc="-5"/>
              <a:t>Lingüísticos </a:t>
            </a:r>
            <a:r>
              <a:rPr dirty="0"/>
              <a:t>de los Pueblos y </a:t>
            </a:r>
            <a:r>
              <a:rPr dirty="0" spc="-5"/>
              <a:t>Comunidades  Indígenas, consagrados </a:t>
            </a:r>
            <a:r>
              <a:rPr dirty="0"/>
              <a:t>en la Constitución </a:t>
            </a:r>
            <a:r>
              <a:rPr dirty="0" spc="-5"/>
              <a:t>Política</a:t>
            </a:r>
            <a:r>
              <a:rPr dirty="0" spc="-125"/>
              <a:t> </a:t>
            </a:r>
            <a:r>
              <a:rPr dirty="0" spc="-5"/>
              <a:t>del  </a:t>
            </a:r>
            <a:r>
              <a:rPr dirty="0"/>
              <a:t>Estado de</a:t>
            </a:r>
            <a:r>
              <a:rPr dirty="0" spc="-45"/>
              <a:t> </a:t>
            </a:r>
            <a:r>
              <a:rPr dirty="0"/>
              <a:t>Sonora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134360" marR="5080" indent="-2491105">
              <a:lnSpc>
                <a:spcPct val="100000"/>
              </a:lnSpc>
              <a:spcBef>
                <a:spcPts val="105"/>
              </a:spcBef>
            </a:pPr>
            <a:r>
              <a:rPr dirty="0"/>
              <a:t>Constitución Política del Estado de</a:t>
            </a:r>
            <a:r>
              <a:rPr dirty="0" spc="-114"/>
              <a:t> </a:t>
            </a:r>
            <a:r>
              <a:rPr dirty="0"/>
              <a:t>Sonora:  pueblos</a:t>
            </a:r>
            <a:r>
              <a:rPr dirty="0" spc="-40"/>
              <a:t> </a:t>
            </a:r>
            <a:r>
              <a:rPr dirty="0" spc="-5"/>
              <a:t>indígenas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687" y="617931"/>
            <a:ext cx="10490835" cy="10020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62255" marR="5080" indent="-250190">
              <a:lnSpc>
                <a:spcPct val="100000"/>
              </a:lnSpc>
              <a:spcBef>
                <a:spcPts val="105"/>
              </a:spcBef>
            </a:pPr>
            <a:r>
              <a:rPr dirty="0"/>
              <a:t>Ley sobre los </a:t>
            </a:r>
            <a:r>
              <a:rPr dirty="0" spc="-5"/>
              <a:t>Derechos </a:t>
            </a:r>
            <a:r>
              <a:rPr dirty="0"/>
              <a:t>y el </a:t>
            </a:r>
            <a:r>
              <a:rPr dirty="0" spc="-5"/>
              <a:t>Desarrollo </a:t>
            </a:r>
            <a:r>
              <a:rPr dirty="0"/>
              <a:t>de </a:t>
            </a:r>
            <a:r>
              <a:rPr dirty="0" spc="-5"/>
              <a:t>los</a:t>
            </a:r>
            <a:r>
              <a:rPr dirty="0" spc="-145"/>
              <a:t> </a:t>
            </a:r>
            <a:r>
              <a:rPr dirty="0"/>
              <a:t>Pueblos  y </a:t>
            </a:r>
            <a:r>
              <a:rPr dirty="0" spc="-5"/>
              <a:t>las Comunidades Indígenas </a:t>
            </a:r>
            <a:r>
              <a:rPr dirty="0"/>
              <a:t>del Estado de</a:t>
            </a:r>
            <a:r>
              <a:rPr dirty="0" spc="-114"/>
              <a:t> </a:t>
            </a:r>
            <a:r>
              <a:rPr dirty="0"/>
              <a:t>Sonora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algn="ctr" marR="5080" indent="-635">
              <a:lnSpc>
                <a:spcPts val="3460"/>
              </a:lnSpc>
              <a:spcBef>
                <a:spcPts val="535"/>
              </a:spcBef>
            </a:pPr>
            <a:r>
              <a:rPr dirty="0"/>
              <a:t>Ley sobre los </a:t>
            </a:r>
            <a:r>
              <a:rPr dirty="0" spc="-5"/>
              <a:t>Derechos </a:t>
            </a:r>
            <a:r>
              <a:rPr dirty="0"/>
              <a:t>y </a:t>
            </a:r>
            <a:r>
              <a:rPr dirty="0" spc="-10"/>
              <a:t>el </a:t>
            </a:r>
            <a:r>
              <a:rPr dirty="0"/>
              <a:t>Desarrollo de los  Pueblos y </a:t>
            </a:r>
            <a:r>
              <a:rPr dirty="0" spc="-5"/>
              <a:t>las Comunidades Indígenas </a:t>
            </a:r>
            <a:r>
              <a:rPr dirty="0"/>
              <a:t>del Estado</a:t>
            </a:r>
            <a:r>
              <a:rPr dirty="0" spc="-130"/>
              <a:t> </a:t>
            </a:r>
            <a:r>
              <a:rPr dirty="0"/>
              <a:t>de  </a:t>
            </a:r>
            <a:r>
              <a:rPr dirty="0" spc="-5"/>
              <a:t>Sonora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76061" y="1898650"/>
            <a:ext cx="5092065" cy="1903730"/>
          </a:xfrm>
          <a:prstGeom prst="rect"/>
        </p:spPr>
        <p:txBody>
          <a:bodyPr wrap="square" lIns="0" tIns="89535" rIns="0" bIns="0" rtlCol="0" vert="horz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 sz="4400"/>
              <a:t>Acciones del</a:t>
            </a:r>
            <a:r>
              <a:rPr dirty="0" sz="4400" spc="-70"/>
              <a:t> </a:t>
            </a:r>
            <a:r>
              <a:rPr dirty="0" sz="4400"/>
              <a:t>INALI  en el Estado de  Sonora</a:t>
            </a:r>
            <a:endParaRPr sz="4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55507" y="0"/>
            <a:ext cx="3936492" cy="975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196" y="698449"/>
            <a:ext cx="98888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126105" marR="5080" indent="-311404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6D142D"/>
                </a:solidFill>
                <a:latin typeface="Arial"/>
                <a:cs typeface="Arial"/>
              </a:rPr>
              <a:t>Procesos de Normalización de la Escritura de las Lenguas  Indígenas</a:t>
            </a:r>
            <a:r>
              <a:rPr dirty="0" sz="2800" spc="20" b="1">
                <a:solidFill>
                  <a:srgbClr val="6D142D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D142D"/>
                </a:solidFill>
                <a:latin typeface="Arial"/>
                <a:cs typeface="Arial"/>
              </a:rPr>
              <a:t>Nacionales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2372867" cy="7757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90396" y="3117596"/>
            <a:ext cx="49853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5">
                <a:latin typeface="Verdana"/>
                <a:cs typeface="Verdana"/>
              </a:rPr>
              <a:t>Se </a:t>
            </a:r>
            <a:r>
              <a:rPr dirty="0" sz="1800" spc="20">
                <a:latin typeface="Verdana"/>
                <a:cs typeface="Verdana"/>
              </a:rPr>
              <a:t>colaboró </a:t>
            </a:r>
            <a:r>
              <a:rPr dirty="0" sz="1800" spc="60">
                <a:latin typeface="Verdana"/>
                <a:cs typeface="Verdana"/>
              </a:rPr>
              <a:t>con </a:t>
            </a:r>
            <a:r>
              <a:rPr dirty="0" sz="1800">
                <a:latin typeface="Verdana"/>
                <a:cs typeface="Verdana"/>
              </a:rPr>
              <a:t>el </a:t>
            </a:r>
            <a:r>
              <a:rPr dirty="0" sz="1800" spc="25">
                <a:latin typeface="Verdana"/>
                <a:cs typeface="Verdana"/>
              </a:rPr>
              <a:t>diseño </a:t>
            </a:r>
            <a:r>
              <a:rPr dirty="0" sz="1800" spc="15">
                <a:latin typeface="Verdana"/>
                <a:cs typeface="Verdana"/>
              </a:rPr>
              <a:t>gráfico </a:t>
            </a:r>
            <a:r>
              <a:rPr dirty="0" sz="1800">
                <a:latin typeface="Verdana"/>
                <a:cs typeface="Verdana"/>
              </a:rPr>
              <a:t>para </a:t>
            </a:r>
            <a:r>
              <a:rPr dirty="0" sz="1800" spc="-15">
                <a:latin typeface="Verdana"/>
                <a:cs typeface="Verdana"/>
              </a:rPr>
              <a:t>la  </a:t>
            </a:r>
            <a:r>
              <a:rPr dirty="0" sz="1800" spc="20">
                <a:latin typeface="Verdana"/>
                <a:cs typeface="Verdana"/>
              </a:rPr>
              <a:t>presentación </a:t>
            </a:r>
            <a:r>
              <a:rPr dirty="0" sz="1800" spc="25">
                <a:latin typeface="Verdana"/>
                <a:cs typeface="Verdana"/>
              </a:rPr>
              <a:t>Comunitaria </a:t>
            </a:r>
            <a:r>
              <a:rPr dirty="0" sz="1800" spc="55">
                <a:latin typeface="Verdana"/>
                <a:cs typeface="Verdana"/>
              </a:rPr>
              <a:t>de </a:t>
            </a:r>
            <a:r>
              <a:rPr dirty="0" sz="1800" spc="-15">
                <a:latin typeface="Verdana"/>
                <a:cs typeface="Verdana"/>
              </a:rPr>
              <a:t>la </a:t>
            </a:r>
            <a:r>
              <a:rPr dirty="0" sz="1800" spc="45">
                <a:latin typeface="Verdana"/>
                <a:cs typeface="Verdana"/>
              </a:rPr>
              <a:t>Norma </a:t>
            </a:r>
            <a:r>
              <a:rPr dirty="0" sz="1800" spc="55">
                <a:latin typeface="Verdana"/>
                <a:cs typeface="Verdana"/>
              </a:rPr>
              <a:t>de  </a:t>
            </a:r>
            <a:r>
              <a:rPr dirty="0" sz="1800">
                <a:latin typeface="Verdana"/>
                <a:cs typeface="Verdana"/>
              </a:rPr>
              <a:t>Escritura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55">
                <a:latin typeface="Verdana"/>
                <a:cs typeface="Verdana"/>
              </a:rPr>
              <a:t>de</a:t>
            </a:r>
            <a:r>
              <a:rPr dirty="0" sz="1800" spc="-155">
                <a:latin typeface="Verdana"/>
                <a:cs typeface="Verdana"/>
              </a:rPr>
              <a:t> </a:t>
            </a:r>
            <a:r>
              <a:rPr dirty="0" sz="1800" spc="-15">
                <a:latin typeface="Verdana"/>
                <a:cs typeface="Verdana"/>
              </a:rPr>
              <a:t>la</a:t>
            </a:r>
            <a:r>
              <a:rPr dirty="0" sz="1800" spc="-170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Lengua</a:t>
            </a:r>
            <a:r>
              <a:rPr dirty="0" sz="1800" spc="-165">
                <a:latin typeface="Verdana"/>
                <a:cs typeface="Verdana"/>
              </a:rPr>
              <a:t> </a:t>
            </a:r>
            <a:r>
              <a:rPr dirty="0" sz="1800" spc="45">
                <a:latin typeface="Verdana"/>
                <a:cs typeface="Verdana"/>
              </a:rPr>
              <a:t>Cmiiquee</a:t>
            </a:r>
            <a:r>
              <a:rPr dirty="0" sz="1800" spc="-14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Itom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-95">
                <a:latin typeface="Verdana"/>
                <a:cs typeface="Verdana"/>
              </a:rPr>
              <a:t>(seri)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24216" y="1684020"/>
            <a:ext cx="2489200" cy="3860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2022-10-06T21:17:19Z</dcterms:created>
  <dcterms:modified xsi:type="dcterms:W3CDTF">2022-10-06T21:17:19Z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2022-10-06T00:00:00Z</vt:filetime>
  </property>
</Properties>
</file>